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3"/>
  </p:notesMasterIdLst>
  <p:sldIdLst>
    <p:sldId id="256" r:id="rId2"/>
    <p:sldId id="1740" r:id="rId3"/>
    <p:sldId id="261" r:id="rId4"/>
    <p:sldId id="1672" r:id="rId5"/>
    <p:sldId id="1671" r:id="rId6"/>
    <p:sldId id="269" r:id="rId7"/>
    <p:sldId id="1676" r:id="rId8"/>
    <p:sldId id="1677" r:id="rId9"/>
    <p:sldId id="1678" r:id="rId10"/>
    <p:sldId id="1711" r:id="rId11"/>
    <p:sldId id="1712" r:id="rId12"/>
    <p:sldId id="1679" r:id="rId13"/>
    <p:sldId id="1680" r:id="rId14"/>
    <p:sldId id="1681" r:id="rId15"/>
    <p:sldId id="1713" r:id="rId16"/>
    <p:sldId id="1682" r:id="rId17"/>
    <p:sldId id="1683" r:id="rId18"/>
    <p:sldId id="1714" r:id="rId19"/>
    <p:sldId id="1685" r:id="rId20"/>
    <p:sldId id="1715" r:id="rId21"/>
    <p:sldId id="1722" r:id="rId22"/>
    <p:sldId id="1738" r:id="rId23"/>
    <p:sldId id="1688" r:id="rId24"/>
    <p:sldId id="1742" r:id="rId25"/>
    <p:sldId id="1699" r:id="rId26"/>
    <p:sldId id="1726" r:id="rId27"/>
    <p:sldId id="1739" r:id="rId28"/>
    <p:sldId id="1695" r:id="rId29"/>
    <p:sldId id="1701" r:id="rId30"/>
    <p:sldId id="1743" r:id="rId31"/>
    <p:sldId id="1703" r:id="rId32"/>
    <p:sldId id="1702" r:id="rId33"/>
    <p:sldId id="1725" r:id="rId34"/>
    <p:sldId id="1727" r:id="rId35"/>
    <p:sldId id="1730" r:id="rId36"/>
    <p:sldId id="1729" r:id="rId37"/>
    <p:sldId id="1733" r:id="rId38"/>
    <p:sldId id="1716" r:id="rId39"/>
    <p:sldId id="1684" r:id="rId40"/>
    <p:sldId id="1689" r:id="rId41"/>
    <p:sldId id="1690" r:id="rId42"/>
    <p:sldId id="1693" r:id="rId43"/>
    <p:sldId id="1692" r:id="rId44"/>
    <p:sldId id="1744" r:id="rId45"/>
    <p:sldId id="1734" r:id="rId46"/>
    <p:sldId id="1731" r:id="rId47"/>
    <p:sldId id="1735" r:id="rId48"/>
    <p:sldId id="1736" r:id="rId49"/>
    <p:sldId id="1745" r:id="rId50"/>
    <p:sldId id="1737" r:id="rId51"/>
    <p:sldId id="384" r:id="rId5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972" autoAdjust="0"/>
    <p:restoredTop sz="83121" autoAdjust="0"/>
  </p:normalViewPr>
  <p:slideViewPr>
    <p:cSldViewPr snapToGrid="0">
      <p:cViewPr varScale="1">
        <p:scale>
          <a:sx n="96" d="100"/>
          <a:sy n="96" d="100"/>
        </p:scale>
        <p:origin x="924"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diagrams/_rels/data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a:alpha val="0"/>
      </a:schemeClr>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01F9392-B730-45AE-8B1E-3196477D3416}" type="doc">
      <dgm:prSet loTypeId="urn:microsoft.com/office/officeart/2018/2/layout/IconVerticalSolidList" loCatId="icon" qsTypeId="urn:microsoft.com/office/officeart/2005/8/quickstyle/simple1" qsCatId="simple" csTypeId="urn:microsoft.com/office/officeart/2018/5/colors/Iconchunking_neutralbg_colorful2" csCatId="colorful" phldr="1"/>
      <dgm:spPr/>
      <dgm:t>
        <a:bodyPr/>
        <a:lstStyle/>
        <a:p>
          <a:endParaRPr lang="en-US"/>
        </a:p>
      </dgm:t>
    </dgm:pt>
    <dgm:pt modelId="{51859409-34D7-4AA3-B5B7-950AF407C472}">
      <dgm:prSet phldrT="[Text]"/>
      <dgm:spPr/>
      <dgm:t>
        <a:bodyPr/>
        <a:lstStyle/>
        <a:p>
          <a:pPr>
            <a:lnSpc>
              <a:spcPct val="100000"/>
            </a:lnSpc>
          </a:pPr>
          <a:r>
            <a:rPr lang="en-US" dirty="0" err="1"/>
            <a:t>Completa</a:t>
          </a:r>
          <a:r>
            <a:rPr lang="ro-RO" dirty="0"/>
            <a:t>ț</a:t>
          </a:r>
          <a:r>
            <a:rPr lang="en-US" dirty="0" err="1"/>
            <a:t>i</a:t>
          </a:r>
          <a:r>
            <a:rPr lang="en-US" dirty="0"/>
            <a:t> </a:t>
          </a:r>
          <a:r>
            <a:rPr lang="en-US" dirty="0" err="1"/>
            <a:t>aici</a:t>
          </a:r>
          <a:r>
            <a:rPr lang="en-US" dirty="0"/>
            <a:t>, </a:t>
          </a:r>
          <a:r>
            <a:rPr lang="ro-RO" dirty="0"/>
            <a:t>î</a:t>
          </a:r>
          <a:r>
            <a:rPr lang="en-US" dirty="0"/>
            <a:t>n </a:t>
          </a:r>
          <a:r>
            <a:rPr lang="en-US" dirty="0" err="1"/>
            <a:t>sal</a:t>
          </a:r>
          <a:r>
            <a:rPr lang="ro-RO" dirty="0"/>
            <a:t>ă</a:t>
          </a:r>
          <a:endParaRPr lang="en-US" dirty="0"/>
        </a:p>
      </dgm:t>
    </dgm:pt>
    <dgm:pt modelId="{AA345EDE-C78F-4088-B341-A7776B41E913}" type="parTrans" cxnId="{AF801023-1789-4775-A6DA-A0F47CEFA3F9}">
      <dgm:prSet/>
      <dgm:spPr/>
      <dgm:t>
        <a:bodyPr/>
        <a:lstStyle/>
        <a:p>
          <a:endParaRPr lang="en-US"/>
        </a:p>
      </dgm:t>
    </dgm:pt>
    <dgm:pt modelId="{2EE50BE4-CCF7-45CE-82A9-F9139A3EC480}" type="sibTrans" cxnId="{AF801023-1789-4775-A6DA-A0F47CEFA3F9}">
      <dgm:prSet/>
      <dgm:spPr/>
      <dgm:t>
        <a:bodyPr/>
        <a:lstStyle/>
        <a:p>
          <a:endParaRPr lang="en-US"/>
        </a:p>
      </dgm:t>
    </dgm:pt>
    <dgm:pt modelId="{144A04B3-7BAC-443E-8D5A-4F2138FEB12F}">
      <dgm:prSet phldrT="[Text]"/>
      <dgm:spPr/>
      <dgm:t>
        <a:bodyPr/>
        <a:lstStyle/>
        <a:p>
          <a:pPr>
            <a:lnSpc>
              <a:spcPct val="100000"/>
            </a:lnSpc>
          </a:pPr>
          <a:r>
            <a:rPr lang="en-US" dirty="0" err="1"/>
            <a:t>Dureaz</a:t>
          </a:r>
          <a:r>
            <a:rPr lang="ro-RO" dirty="0"/>
            <a:t>ă</a:t>
          </a:r>
          <a:r>
            <a:rPr lang="en-US" dirty="0"/>
            <a:t> 2-3 minute</a:t>
          </a:r>
        </a:p>
      </dgm:t>
    </dgm:pt>
    <dgm:pt modelId="{3D435F0D-FB15-4E13-BC20-B58B2D7D6D03}" type="parTrans" cxnId="{A5AF9635-05CD-4122-BC44-D70D9D162CB7}">
      <dgm:prSet/>
      <dgm:spPr/>
      <dgm:t>
        <a:bodyPr/>
        <a:lstStyle/>
        <a:p>
          <a:endParaRPr lang="en-US"/>
        </a:p>
      </dgm:t>
    </dgm:pt>
    <dgm:pt modelId="{D57FA083-2BBD-43D5-8C03-7AE779A29C3D}" type="sibTrans" cxnId="{A5AF9635-05CD-4122-BC44-D70D9D162CB7}">
      <dgm:prSet/>
      <dgm:spPr/>
      <dgm:t>
        <a:bodyPr/>
        <a:lstStyle/>
        <a:p>
          <a:endParaRPr lang="en-US"/>
        </a:p>
      </dgm:t>
    </dgm:pt>
    <dgm:pt modelId="{06F75A53-1ACA-40E4-88FE-74282032BB82}">
      <dgm:prSet phldrT="[Text]"/>
      <dgm:spPr/>
      <dgm:t>
        <a:bodyPr/>
        <a:lstStyle/>
        <a:p>
          <a:pPr>
            <a:lnSpc>
              <a:spcPct val="100000"/>
            </a:lnSpc>
          </a:pPr>
          <a:r>
            <a:rPr lang="ro-RO" dirty="0"/>
            <a:t>Feedback anonim - pentru formator si </a:t>
          </a:r>
          <a:r>
            <a:rPr lang="ro-RO" dirty="0" err="1"/>
            <a:t>AgileHub</a:t>
          </a:r>
          <a:endParaRPr lang="ro-RO" dirty="0"/>
        </a:p>
      </dgm:t>
    </dgm:pt>
    <dgm:pt modelId="{B0B45269-8D80-4715-AC68-68EAEB085ECA}" type="sibTrans" cxnId="{7BD0188F-29AF-46D9-9CB9-7C6F8CC44949}">
      <dgm:prSet/>
      <dgm:spPr/>
      <dgm:t>
        <a:bodyPr/>
        <a:lstStyle/>
        <a:p>
          <a:endParaRPr lang="en-US"/>
        </a:p>
      </dgm:t>
    </dgm:pt>
    <dgm:pt modelId="{7DD8F1CF-1997-40C8-881F-CE5BE5B812C3}" type="parTrans" cxnId="{7BD0188F-29AF-46D9-9CB9-7C6F8CC44949}">
      <dgm:prSet/>
      <dgm:spPr/>
      <dgm:t>
        <a:bodyPr/>
        <a:lstStyle/>
        <a:p>
          <a:endParaRPr lang="en-US"/>
        </a:p>
      </dgm:t>
    </dgm:pt>
    <dgm:pt modelId="{0D79AE24-3FEB-4EDF-8AA3-0D207791F7CE}" type="pres">
      <dgm:prSet presAssocID="{101F9392-B730-45AE-8B1E-3196477D3416}" presName="root" presStyleCnt="0">
        <dgm:presLayoutVars>
          <dgm:dir/>
          <dgm:resizeHandles val="exact"/>
        </dgm:presLayoutVars>
      </dgm:prSet>
      <dgm:spPr/>
    </dgm:pt>
    <dgm:pt modelId="{B4752B5D-27E5-43E2-9381-434F8A5FAC27}" type="pres">
      <dgm:prSet presAssocID="{51859409-34D7-4AA3-B5B7-950AF407C472}" presName="compNode" presStyleCnt="0"/>
      <dgm:spPr/>
    </dgm:pt>
    <dgm:pt modelId="{CC98773F-561C-4C69-A6A2-CA8746F2CF05}" type="pres">
      <dgm:prSet presAssocID="{51859409-34D7-4AA3-B5B7-950AF407C472}" presName="bgRect" presStyleLbl="bgShp" presStyleIdx="0" presStyleCnt="3">
        <dgm:style>
          <a:lnRef idx="0">
            <a:scrgbClr r="0" g="0" b="0"/>
          </a:lnRef>
          <a:fillRef idx="0">
            <a:scrgbClr r="0" g="0" b="0"/>
          </a:fillRef>
          <a:effectRef idx="0">
            <a:scrgbClr r="0" g="0" b="0"/>
          </a:effectRef>
          <a:fontRef idx="minor">
            <a:schemeClr val="dk1"/>
          </a:fontRef>
        </dgm:style>
      </dgm:prSet>
      <dgm:spPr>
        <a:noFill/>
        <a:ln>
          <a:noFill/>
        </a:ln>
      </dgm:spPr>
    </dgm:pt>
    <dgm:pt modelId="{58FD3702-4E94-4975-8A90-B23A43C5722C}" type="pres">
      <dgm:prSet presAssocID="{51859409-34D7-4AA3-B5B7-950AF407C472}" presName="iconRect" presStyleLbl="node1" presStyleIdx="0" presStyleCnt="3"/>
      <dgm:spPr>
        <a:blipFill rotWithShape="1">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pt>
    <dgm:pt modelId="{064F5BD2-7A25-4EEB-8374-BDC64F142E9C}" type="pres">
      <dgm:prSet presAssocID="{51859409-34D7-4AA3-B5B7-950AF407C472}" presName="spaceRect" presStyleCnt="0"/>
      <dgm:spPr/>
    </dgm:pt>
    <dgm:pt modelId="{674F9D65-51C8-4867-857E-447201055999}" type="pres">
      <dgm:prSet presAssocID="{51859409-34D7-4AA3-B5B7-950AF407C472}" presName="parTx" presStyleLbl="revTx" presStyleIdx="0" presStyleCnt="3">
        <dgm:presLayoutVars>
          <dgm:chMax val="0"/>
          <dgm:chPref val="0"/>
        </dgm:presLayoutVars>
      </dgm:prSet>
      <dgm:spPr/>
    </dgm:pt>
    <dgm:pt modelId="{9DED89A7-247C-4E36-ADDD-774EF36E46DE}" type="pres">
      <dgm:prSet presAssocID="{2EE50BE4-CCF7-45CE-82A9-F9139A3EC480}" presName="sibTrans" presStyleCnt="0"/>
      <dgm:spPr/>
    </dgm:pt>
    <dgm:pt modelId="{C21E5A98-BE61-4B79-B865-12CD7AB64E2D}" type="pres">
      <dgm:prSet presAssocID="{144A04B3-7BAC-443E-8D5A-4F2138FEB12F}" presName="compNode" presStyleCnt="0"/>
      <dgm:spPr/>
    </dgm:pt>
    <dgm:pt modelId="{0B325840-9F9F-4D90-9917-7F1EB5C278C4}" type="pres">
      <dgm:prSet presAssocID="{144A04B3-7BAC-443E-8D5A-4F2138FEB12F}" presName="bgRect" presStyleLbl="bgShp" presStyleIdx="1" presStyleCnt="3">
        <dgm:style>
          <a:lnRef idx="0">
            <a:scrgbClr r="0" g="0" b="0"/>
          </a:lnRef>
          <a:fillRef idx="0">
            <a:scrgbClr r="0" g="0" b="0"/>
          </a:fillRef>
          <a:effectRef idx="0">
            <a:scrgbClr r="0" g="0" b="0"/>
          </a:effectRef>
          <a:fontRef idx="minor">
            <a:schemeClr val="dk1"/>
          </a:fontRef>
        </dgm:style>
      </dgm:prSet>
      <dgm:spPr>
        <a:noFill/>
        <a:ln>
          <a:noFill/>
        </a:ln>
      </dgm:spPr>
    </dgm:pt>
    <dgm:pt modelId="{95DD7236-36D7-4E67-98B7-34D094A56A76}" type="pres">
      <dgm:prSet presAssocID="{144A04B3-7BAC-443E-8D5A-4F2138FEB12F}" presName="iconRect" presStyleLbl="node1" presStyleIdx="1" presStyleCnt="3"/>
      <dgm:spPr>
        <a:blipFill rotWithShape="1">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pt>
    <dgm:pt modelId="{8BCEE928-77BF-4015-BEAA-4391E8BDB103}" type="pres">
      <dgm:prSet presAssocID="{144A04B3-7BAC-443E-8D5A-4F2138FEB12F}" presName="spaceRect" presStyleCnt="0"/>
      <dgm:spPr/>
    </dgm:pt>
    <dgm:pt modelId="{6176BFDC-F128-4C25-A0C2-0FC3BCA28182}" type="pres">
      <dgm:prSet presAssocID="{144A04B3-7BAC-443E-8D5A-4F2138FEB12F}" presName="parTx" presStyleLbl="revTx" presStyleIdx="1" presStyleCnt="3">
        <dgm:presLayoutVars>
          <dgm:chMax val="0"/>
          <dgm:chPref val="0"/>
        </dgm:presLayoutVars>
      </dgm:prSet>
      <dgm:spPr/>
    </dgm:pt>
    <dgm:pt modelId="{106EC2FF-0A0F-458F-8E23-D23384C12448}" type="pres">
      <dgm:prSet presAssocID="{D57FA083-2BBD-43D5-8C03-7AE779A29C3D}" presName="sibTrans" presStyleCnt="0"/>
      <dgm:spPr/>
    </dgm:pt>
    <dgm:pt modelId="{2B0F4839-E9BF-4C03-8B61-D88C007EC219}" type="pres">
      <dgm:prSet presAssocID="{06F75A53-1ACA-40E4-88FE-74282032BB82}" presName="compNode" presStyleCnt="0"/>
      <dgm:spPr/>
    </dgm:pt>
    <dgm:pt modelId="{D42F02AD-69E1-4C98-9B48-4A68262B3B79}" type="pres">
      <dgm:prSet presAssocID="{06F75A53-1ACA-40E4-88FE-74282032BB82}" presName="bgRect" presStyleLbl="bgShp" presStyleIdx="2" presStyleCnt="3">
        <dgm:style>
          <a:lnRef idx="0">
            <a:scrgbClr r="0" g="0" b="0"/>
          </a:lnRef>
          <a:fillRef idx="0">
            <a:scrgbClr r="0" g="0" b="0"/>
          </a:fillRef>
          <a:effectRef idx="0">
            <a:scrgbClr r="0" g="0" b="0"/>
          </a:effectRef>
          <a:fontRef idx="minor">
            <a:schemeClr val="dk1"/>
          </a:fontRef>
        </dgm:style>
      </dgm:prSet>
      <dgm:spPr>
        <a:noFill/>
        <a:ln>
          <a:noFill/>
        </a:ln>
      </dgm:spPr>
    </dgm:pt>
    <dgm:pt modelId="{4C0EC68A-A490-4F0B-8B70-6CCA7082946D}" type="pres">
      <dgm:prSet presAssocID="{06F75A53-1ACA-40E4-88FE-74282032BB82}" presName="iconRect" presStyleLbl="node1" presStyleIdx="2" presStyleCnt="3"/>
      <dgm:spPr>
        <a:blipFill rotWithShape="1">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dgm:spPr>
    </dgm:pt>
    <dgm:pt modelId="{858C5523-9403-480B-B525-828F023323C0}" type="pres">
      <dgm:prSet presAssocID="{06F75A53-1ACA-40E4-88FE-74282032BB82}" presName="spaceRect" presStyleCnt="0"/>
      <dgm:spPr/>
    </dgm:pt>
    <dgm:pt modelId="{F8E1B6F4-A541-4E2E-B751-593DA40A1D44}" type="pres">
      <dgm:prSet presAssocID="{06F75A53-1ACA-40E4-88FE-74282032BB82}" presName="parTx" presStyleLbl="revTx" presStyleIdx="2" presStyleCnt="3">
        <dgm:presLayoutVars>
          <dgm:chMax val="0"/>
          <dgm:chPref val="0"/>
        </dgm:presLayoutVars>
      </dgm:prSet>
      <dgm:spPr/>
    </dgm:pt>
  </dgm:ptLst>
  <dgm:cxnLst>
    <dgm:cxn modelId="{AF801023-1789-4775-A6DA-A0F47CEFA3F9}" srcId="{101F9392-B730-45AE-8B1E-3196477D3416}" destId="{51859409-34D7-4AA3-B5B7-950AF407C472}" srcOrd="0" destOrd="0" parTransId="{AA345EDE-C78F-4088-B341-A7776B41E913}" sibTransId="{2EE50BE4-CCF7-45CE-82A9-F9139A3EC480}"/>
    <dgm:cxn modelId="{A5AF9635-05CD-4122-BC44-D70D9D162CB7}" srcId="{101F9392-B730-45AE-8B1E-3196477D3416}" destId="{144A04B3-7BAC-443E-8D5A-4F2138FEB12F}" srcOrd="1" destOrd="0" parTransId="{3D435F0D-FB15-4E13-BC20-B58B2D7D6D03}" sibTransId="{D57FA083-2BBD-43D5-8C03-7AE779A29C3D}"/>
    <dgm:cxn modelId="{F26BCA4A-8A6E-4DA2-9884-01F53251A369}" type="presOf" srcId="{51859409-34D7-4AA3-B5B7-950AF407C472}" destId="{674F9D65-51C8-4867-857E-447201055999}" srcOrd="0" destOrd="0" presId="urn:microsoft.com/office/officeart/2018/2/layout/IconVerticalSolidList"/>
    <dgm:cxn modelId="{B160578E-A443-40C7-93B6-A83930A8F259}" type="presOf" srcId="{101F9392-B730-45AE-8B1E-3196477D3416}" destId="{0D79AE24-3FEB-4EDF-8AA3-0D207791F7CE}" srcOrd="0" destOrd="0" presId="urn:microsoft.com/office/officeart/2018/2/layout/IconVerticalSolidList"/>
    <dgm:cxn modelId="{7BD0188F-29AF-46D9-9CB9-7C6F8CC44949}" srcId="{101F9392-B730-45AE-8B1E-3196477D3416}" destId="{06F75A53-1ACA-40E4-88FE-74282032BB82}" srcOrd="2" destOrd="0" parTransId="{7DD8F1CF-1997-40C8-881F-CE5BE5B812C3}" sibTransId="{B0B45269-8D80-4715-AC68-68EAEB085ECA}"/>
    <dgm:cxn modelId="{E11592BB-5478-49F8-BEEE-6A2F336B27F7}" type="presOf" srcId="{144A04B3-7BAC-443E-8D5A-4F2138FEB12F}" destId="{6176BFDC-F128-4C25-A0C2-0FC3BCA28182}" srcOrd="0" destOrd="0" presId="urn:microsoft.com/office/officeart/2018/2/layout/IconVerticalSolidList"/>
    <dgm:cxn modelId="{7C3111D3-B01A-4322-8865-725A1E381888}" type="presOf" srcId="{06F75A53-1ACA-40E4-88FE-74282032BB82}" destId="{F8E1B6F4-A541-4E2E-B751-593DA40A1D44}" srcOrd="0" destOrd="0" presId="urn:microsoft.com/office/officeart/2018/2/layout/IconVerticalSolidList"/>
    <dgm:cxn modelId="{637FE6AF-6FDA-4FB5-B7CE-B5262A4DD1D5}" type="presParOf" srcId="{0D79AE24-3FEB-4EDF-8AA3-0D207791F7CE}" destId="{B4752B5D-27E5-43E2-9381-434F8A5FAC27}" srcOrd="0" destOrd="0" presId="urn:microsoft.com/office/officeart/2018/2/layout/IconVerticalSolidList"/>
    <dgm:cxn modelId="{07CD40F3-484F-4471-8A75-1B3FAADCAC26}" type="presParOf" srcId="{B4752B5D-27E5-43E2-9381-434F8A5FAC27}" destId="{CC98773F-561C-4C69-A6A2-CA8746F2CF05}" srcOrd="0" destOrd="0" presId="urn:microsoft.com/office/officeart/2018/2/layout/IconVerticalSolidList"/>
    <dgm:cxn modelId="{29505735-80E4-4D10-A29E-C3C46E9B4FE4}" type="presParOf" srcId="{B4752B5D-27E5-43E2-9381-434F8A5FAC27}" destId="{58FD3702-4E94-4975-8A90-B23A43C5722C}" srcOrd="1" destOrd="0" presId="urn:microsoft.com/office/officeart/2018/2/layout/IconVerticalSolidList"/>
    <dgm:cxn modelId="{8C1BDB85-F18D-4DB1-9A65-4F9B91412025}" type="presParOf" srcId="{B4752B5D-27E5-43E2-9381-434F8A5FAC27}" destId="{064F5BD2-7A25-4EEB-8374-BDC64F142E9C}" srcOrd="2" destOrd="0" presId="urn:microsoft.com/office/officeart/2018/2/layout/IconVerticalSolidList"/>
    <dgm:cxn modelId="{E117FF8C-1F83-4001-AE5F-5AD20F7DC34C}" type="presParOf" srcId="{B4752B5D-27E5-43E2-9381-434F8A5FAC27}" destId="{674F9D65-51C8-4867-857E-447201055999}" srcOrd="3" destOrd="0" presId="urn:microsoft.com/office/officeart/2018/2/layout/IconVerticalSolidList"/>
    <dgm:cxn modelId="{25B7ADE1-86DB-4995-9DAB-5ED7B43088E8}" type="presParOf" srcId="{0D79AE24-3FEB-4EDF-8AA3-0D207791F7CE}" destId="{9DED89A7-247C-4E36-ADDD-774EF36E46DE}" srcOrd="1" destOrd="0" presId="urn:microsoft.com/office/officeart/2018/2/layout/IconVerticalSolidList"/>
    <dgm:cxn modelId="{8F9D340F-1DF6-4381-A4FB-DEE8D5196931}" type="presParOf" srcId="{0D79AE24-3FEB-4EDF-8AA3-0D207791F7CE}" destId="{C21E5A98-BE61-4B79-B865-12CD7AB64E2D}" srcOrd="2" destOrd="0" presId="urn:microsoft.com/office/officeart/2018/2/layout/IconVerticalSolidList"/>
    <dgm:cxn modelId="{4703224C-0F20-4640-897B-F97AA4648CB5}" type="presParOf" srcId="{C21E5A98-BE61-4B79-B865-12CD7AB64E2D}" destId="{0B325840-9F9F-4D90-9917-7F1EB5C278C4}" srcOrd="0" destOrd="0" presId="urn:microsoft.com/office/officeart/2018/2/layout/IconVerticalSolidList"/>
    <dgm:cxn modelId="{2B749A3C-1CF1-4317-A6C8-123F30C273E8}" type="presParOf" srcId="{C21E5A98-BE61-4B79-B865-12CD7AB64E2D}" destId="{95DD7236-36D7-4E67-98B7-34D094A56A76}" srcOrd="1" destOrd="0" presId="urn:microsoft.com/office/officeart/2018/2/layout/IconVerticalSolidList"/>
    <dgm:cxn modelId="{E137F51D-DBB6-427D-8A1A-0C673CC32010}" type="presParOf" srcId="{C21E5A98-BE61-4B79-B865-12CD7AB64E2D}" destId="{8BCEE928-77BF-4015-BEAA-4391E8BDB103}" srcOrd="2" destOrd="0" presId="urn:microsoft.com/office/officeart/2018/2/layout/IconVerticalSolidList"/>
    <dgm:cxn modelId="{33765A77-90D8-40ED-8266-290A0D9F539D}" type="presParOf" srcId="{C21E5A98-BE61-4B79-B865-12CD7AB64E2D}" destId="{6176BFDC-F128-4C25-A0C2-0FC3BCA28182}" srcOrd="3" destOrd="0" presId="urn:microsoft.com/office/officeart/2018/2/layout/IconVerticalSolidList"/>
    <dgm:cxn modelId="{A0E671E1-B8D8-45AD-9CF8-2DF2F14EAC1A}" type="presParOf" srcId="{0D79AE24-3FEB-4EDF-8AA3-0D207791F7CE}" destId="{106EC2FF-0A0F-458F-8E23-D23384C12448}" srcOrd="3" destOrd="0" presId="urn:microsoft.com/office/officeart/2018/2/layout/IconVerticalSolidList"/>
    <dgm:cxn modelId="{3DB0FD88-9396-45C5-B2D4-11D1F0EC0831}" type="presParOf" srcId="{0D79AE24-3FEB-4EDF-8AA3-0D207791F7CE}" destId="{2B0F4839-E9BF-4C03-8B61-D88C007EC219}" srcOrd="4" destOrd="0" presId="urn:microsoft.com/office/officeart/2018/2/layout/IconVerticalSolidList"/>
    <dgm:cxn modelId="{491C87AF-2706-4436-86DA-57A7913043AA}" type="presParOf" srcId="{2B0F4839-E9BF-4C03-8B61-D88C007EC219}" destId="{D42F02AD-69E1-4C98-9B48-4A68262B3B79}" srcOrd="0" destOrd="0" presId="urn:microsoft.com/office/officeart/2018/2/layout/IconVerticalSolidList"/>
    <dgm:cxn modelId="{F43592CD-4D5B-4B35-A163-63B541E703DC}" type="presParOf" srcId="{2B0F4839-E9BF-4C03-8B61-D88C007EC219}" destId="{4C0EC68A-A490-4F0B-8B70-6CCA7082946D}" srcOrd="1" destOrd="0" presId="urn:microsoft.com/office/officeart/2018/2/layout/IconVerticalSolidList"/>
    <dgm:cxn modelId="{521C6B9D-90BF-4BD4-8485-1B2F487A01C5}" type="presParOf" srcId="{2B0F4839-E9BF-4C03-8B61-D88C007EC219}" destId="{858C5523-9403-480B-B525-828F023323C0}" srcOrd="2" destOrd="0" presId="urn:microsoft.com/office/officeart/2018/2/layout/IconVerticalSolidList"/>
    <dgm:cxn modelId="{CD0A1E9A-8BDA-4C2B-9F70-2619D85635AD}" type="presParOf" srcId="{2B0F4839-E9BF-4C03-8B61-D88C007EC219}" destId="{F8E1B6F4-A541-4E2E-B751-593DA40A1D44}"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C98773F-561C-4C69-A6A2-CA8746F2CF05}">
      <dsp:nvSpPr>
        <dsp:cNvPr id="0" name=""/>
        <dsp:cNvSpPr/>
      </dsp:nvSpPr>
      <dsp:spPr>
        <a:xfrm>
          <a:off x="0" y="502"/>
          <a:ext cx="4791075" cy="1175370"/>
        </a:xfrm>
        <a:prstGeom prst="roundRect">
          <a:avLst>
            <a:gd name="adj" fmla="val 10000"/>
          </a:avLst>
        </a:prstGeom>
        <a:noFill/>
        <a:ln>
          <a:noFill/>
        </a:ln>
        <a:effectLst/>
      </dsp:spPr>
      <dsp:style>
        <a:lnRef idx="0">
          <a:scrgbClr r="0" g="0" b="0"/>
        </a:lnRef>
        <a:fillRef idx="0">
          <a:scrgbClr r="0" g="0" b="0"/>
        </a:fillRef>
        <a:effectRef idx="0">
          <a:scrgbClr r="0" g="0" b="0"/>
        </a:effectRef>
        <a:fontRef idx="minor">
          <a:schemeClr val="dk1"/>
        </a:fontRef>
      </dsp:style>
    </dsp:sp>
    <dsp:sp modelId="{58FD3702-4E94-4975-8A90-B23A43C5722C}">
      <dsp:nvSpPr>
        <dsp:cNvPr id="0" name=""/>
        <dsp:cNvSpPr/>
      </dsp:nvSpPr>
      <dsp:spPr>
        <a:xfrm>
          <a:off x="355549" y="264960"/>
          <a:ext cx="646453" cy="646453"/>
        </a:xfrm>
        <a:prstGeom prst="rect">
          <a:avLst/>
        </a:prstGeom>
        <a:blipFill rotWithShape="1">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674F9D65-51C8-4867-857E-447201055999}">
      <dsp:nvSpPr>
        <dsp:cNvPr id="0" name=""/>
        <dsp:cNvSpPr/>
      </dsp:nvSpPr>
      <dsp:spPr>
        <a:xfrm>
          <a:off x="1357552" y="502"/>
          <a:ext cx="3433522" cy="11753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4393" tIns="124393" rIns="124393" bIns="124393" numCol="1" spcCol="1270" anchor="ctr" anchorCtr="0">
          <a:noAutofit/>
        </a:bodyPr>
        <a:lstStyle/>
        <a:p>
          <a:pPr marL="0" lvl="0" indent="0" algn="l" defTabSz="844550">
            <a:lnSpc>
              <a:spcPct val="100000"/>
            </a:lnSpc>
            <a:spcBef>
              <a:spcPct val="0"/>
            </a:spcBef>
            <a:spcAft>
              <a:spcPct val="35000"/>
            </a:spcAft>
            <a:buNone/>
          </a:pPr>
          <a:r>
            <a:rPr lang="en-US" sz="1900" kern="1200" dirty="0" err="1"/>
            <a:t>Completa</a:t>
          </a:r>
          <a:r>
            <a:rPr lang="ro-RO" sz="1900" kern="1200" dirty="0"/>
            <a:t>ț</a:t>
          </a:r>
          <a:r>
            <a:rPr lang="en-US" sz="1900" kern="1200" dirty="0" err="1"/>
            <a:t>i</a:t>
          </a:r>
          <a:r>
            <a:rPr lang="en-US" sz="1900" kern="1200" dirty="0"/>
            <a:t> </a:t>
          </a:r>
          <a:r>
            <a:rPr lang="en-US" sz="1900" kern="1200" dirty="0" err="1"/>
            <a:t>aici</a:t>
          </a:r>
          <a:r>
            <a:rPr lang="en-US" sz="1900" kern="1200" dirty="0"/>
            <a:t>, </a:t>
          </a:r>
          <a:r>
            <a:rPr lang="ro-RO" sz="1900" kern="1200" dirty="0"/>
            <a:t>î</a:t>
          </a:r>
          <a:r>
            <a:rPr lang="en-US" sz="1900" kern="1200" dirty="0"/>
            <a:t>n </a:t>
          </a:r>
          <a:r>
            <a:rPr lang="en-US" sz="1900" kern="1200" dirty="0" err="1"/>
            <a:t>sal</a:t>
          </a:r>
          <a:r>
            <a:rPr lang="ro-RO" sz="1900" kern="1200" dirty="0"/>
            <a:t>ă</a:t>
          </a:r>
          <a:endParaRPr lang="en-US" sz="1900" kern="1200" dirty="0"/>
        </a:p>
      </dsp:txBody>
      <dsp:txXfrm>
        <a:off x="1357552" y="502"/>
        <a:ext cx="3433522" cy="1175370"/>
      </dsp:txXfrm>
    </dsp:sp>
    <dsp:sp modelId="{0B325840-9F9F-4D90-9917-7F1EB5C278C4}">
      <dsp:nvSpPr>
        <dsp:cNvPr id="0" name=""/>
        <dsp:cNvSpPr/>
      </dsp:nvSpPr>
      <dsp:spPr>
        <a:xfrm>
          <a:off x="0" y="1469714"/>
          <a:ext cx="4791075" cy="1175370"/>
        </a:xfrm>
        <a:prstGeom prst="roundRect">
          <a:avLst>
            <a:gd name="adj" fmla="val 10000"/>
          </a:avLst>
        </a:prstGeom>
        <a:noFill/>
        <a:ln>
          <a:noFill/>
        </a:ln>
        <a:effectLst/>
      </dsp:spPr>
      <dsp:style>
        <a:lnRef idx="0">
          <a:scrgbClr r="0" g="0" b="0"/>
        </a:lnRef>
        <a:fillRef idx="0">
          <a:scrgbClr r="0" g="0" b="0"/>
        </a:fillRef>
        <a:effectRef idx="0">
          <a:scrgbClr r="0" g="0" b="0"/>
        </a:effectRef>
        <a:fontRef idx="minor">
          <a:schemeClr val="dk1"/>
        </a:fontRef>
      </dsp:style>
    </dsp:sp>
    <dsp:sp modelId="{95DD7236-36D7-4E67-98B7-34D094A56A76}">
      <dsp:nvSpPr>
        <dsp:cNvPr id="0" name=""/>
        <dsp:cNvSpPr/>
      </dsp:nvSpPr>
      <dsp:spPr>
        <a:xfrm>
          <a:off x="355549" y="1734173"/>
          <a:ext cx="646453" cy="646453"/>
        </a:xfrm>
        <a:prstGeom prst="rect">
          <a:avLst/>
        </a:prstGeom>
        <a:blipFill rotWithShape="1">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6176BFDC-F128-4C25-A0C2-0FC3BCA28182}">
      <dsp:nvSpPr>
        <dsp:cNvPr id="0" name=""/>
        <dsp:cNvSpPr/>
      </dsp:nvSpPr>
      <dsp:spPr>
        <a:xfrm>
          <a:off x="1357552" y="1469714"/>
          <a:ext cx="3433522" cy="11753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4393" tIns="124393" rIns="124393" bIns="124393" numCol="1" spcCol="1270" anchor="ctr" anchorCtr="0">
          <a:noAutofit/>
        </a:bodyPr>
        <a:lstStyle/>
        <a:p>
          <a:pPr marL="0" lvl="0" indent="0" algn="l" defTabSz="844550">
            <a:lnSpc>
              <a:spcPct val="100000"/>
            </a:lnSpc>
            <a:spcBef>
              <a:spcPct val="0"/>
            </a:spcBef>
            <a:spcAft>
              <a:spcPct val="35000"/>
            </a:spcAft>
            <a:buNone/>
          </a:pPr>
          <a:r>
            <a:rPr lang="en-US" sz="1900" kern="1200" dirty="0" err="1"/>
            <a:t>Dureaz</a:t>
          </a:r>
          <a:r>
            <a:rPr lang="ro-RO" sz="1900" kern="1200" dirty="0"/>
            <a:t>ă</a:t>
          </a:r>
          <a:r>
            <a:rPr lang="en-US" sz="1900" kern="1200" dirty="0"/>
            <a:t> 2-3 minute</a:t>
          </a:r>
        </a:p>
      </dsp:txBody>
      <dsp:txXfrm>
        <a:off x="1357552" y="1469714"/>
        <a:ext cx="3433522" cy="1175370"/>
      </dsp:txXfrm>
    </dsp:sp>
    <dsp:sp modelId="{D42F02AD-69E1-4C98-9B48-4A68262B3B79}">
      <dsp:nvSpPr>
        <dsp:cNvPr id="0" name=""/>
        <dsp:cNvSpPr/>
      </dsp:nvSpPr>
      <dsp:spPr>
        <a:xfrm>
          <a:off x="0" y="2938927"/>
          <a:ext cx="4791075" cy="1175370"/>
        </a:xfrm>
        <a:prstGeom prst="roundRect">
          <a:avLst>
            <a:gd name="adj" fmla="val 10000"/>
          </a:avLst>
        </a:prstGeom>
        <a:noFill/>
        <a:ln>
          <a:noFill/>
        </a:ln>
        <a:effectLst/>
      </dsp:spPr>
      <dsp:style>
        <a:lnRef idx="0">
          <a:scrgbClr r="0" g="0" b="0"/>
        </a:lnRef>
        <a:fillRef idx="0">
          <a:scrgbClr r="0" g="0" b="0"/>
        </a:fillRef>
        <a:effectRef idx="0">
          <a:scrgbClr r="0" g="0" b="0"/>
        </a:effectRef>
        <a:fontRef idx="minor">
          <a:schemeClr val="dk1"/>
        </a:fontRef>
      </dsp:style>
    </dsp:sp>
    <dsp:sp modelId="{4C0EC68A-A490-4F0B-8B70-6CCA7082946D}">
      <dsp:nvSpPr>
        <dsp:cNvPr id="0" name=""/>
        <dsp:cNvSpPr/>
      </dsp:nvSpPr>
      <dsp:spPr>
        <a:xfrm>
          <a:off x="355549" y="3203385"/>
          <a:ext cx="646453" cy="646453"/>
        </a:xfrm>
        <a:prstGeom prst="rect">
          <a:avLst/>
        </a:prstGeom>
        <a:blipFill rotWithShape="1">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F8E1B6F4-A541-4E2E-B751-593DA40A1D44}">
      <dsp:nvSpPr>
        <dsp:cNvPr id="0" name=""/>
        <dsp:cNvSpPr/>
      </dsp:nvSpPr>
      <dsp:spPr>
        <a:xfrm>
          <a:off x="1357552" y="2938927"/>
          <a:ext cx="3433522" cy="11753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4393" tIns="124393" rIns="124393" bIns="124393" numCol="1" spcCol="1270" anchor="ctr" anchorCtr="0">
          <a:noAutofit/>
        </a:bodyPr>
        <a:lstStyle/>
        <a:p>
          <a:pPr marL="0" lvl="0" indent="0" algn="l" defTabSz="844550">
            <a:lnSpc>
              <a:spcPct val="100000"/>
            </a:lnSpc>
            <a:spcBef>
              <a:spcPct val="0"/>
            </a:spcBef>
            <a:spcAft>
              <a:spcPct val="35000"/>
            </a:spcAft>
            <a:buNone/>
          </a:pPr>
          <a:r>
            <a:rPr lang="ro-RO" sz="1900" kern="1200" dirty="0"/>
            <a:t>Feedback anonim - pentru formator si </a:t>
          </a:r>
          <a:r>
            <a:rPr lang="ro-RO" sz="1900" kern="1200" dirty="0" err="1"/>
            <a:t>AgileHub</a:t>
          </a:r>
          <a:endParaRPr lang="ro-RO" sz="1900" kern="1200" dirty="0"/>
        </a:p>
      </dsp:txBody>
      <dsp:txXfrm>
        <a:off x="1357552" y="2938927"/>
        <a:ext cx="3433522" cy="1175370"/>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72F4B08-EA6F-4CC9-986F-969EE4C451D0}" type="datetimeFigureOut">
              <a:rPr lang="en-US" smtClean="0"/>
              <a:t>10/17/2020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A098C21-F347-4078-9D30-5722DAAF9E94}" type="slidenum">
              <a:rPr lang="en-US" smtClean="0"/>
              <a:t>‹#›</a:t>
            </a:fld>
            <a:endParaRPr lang="en-US"/>
          </a:p>
        </p:txBody>
      </p:sp>
    </p:spTree>
    <p:extLst>
      <p:ext uri="{BB962C8B-B14F-4D97-AF65-F5344CB8AC3E}">
        <p14:creationId xmlns:p14="http://schemas.microsoft.com/office/powerpoint/2010/main" val="6821608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DB2BA24-A594-42FE-968E-B893334C608F}" type="slidenum">
              <a:rPr lang="en-US" smtClean="0"/>
              <a:t>3</a:t>
            </a:fld>
            <a:endParaRPr lang="en-US"/>
          </a:p>
        </p:txBody>
      </p:sp>
    </p:spTree>
    <p:extLst>
      <p:ext uri="{BB962C8B-B14F-4D97-AF65-F5344CB8AC3E}">
        <p14:creationId xmlns:p14="http://schemas.microsoft.com/office/powerpoint/2010/main" val="16294326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p:txBody>
      </p:sp>
      <p:sp>
        <p:nvSpPr>
          <p:cNvPr id="4" name="Slide Number Placeholder 3"/>
          <p:cNvSpPr>
            <a:spLocks noGrp="1"/>
          </p:cNvSpPr>
          <p:nvPr>
            <p:ph type="sldNum" sz="quarter" idx="10"/>
          </p:nvPr>
        </p:nvSpPr>
        <p:spPr/>
        <p:txBody>
          <a:bodyPr/>
          <a:lstStyle/>
          <a:p>
            <a:fld id="{4DB2BA24-A594-42FE-968E-B893334C608F}" type="slidenum">
              <a:rPr lang="en-US" smtClean="0"/>
              <a:t>13</a:t>
            </a:fld>
            <a:endParaRPr lang="en-US"/>
          </a:p>
        </p:txBody>
      </p:sp>
    </p:spTree>
    <p:extLst>
      <p:ext uri="{BB962C8B-B14F-4D97-AF65-F5344CB8AC3E}">
        <p14:creationId xmlns:p14="http://schemas.microsoft.com/office/powerpoint/2010/main" val="35037958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p:txBody>
      </p:sp>
      <p:sp>
        <p:nvSpPr>
          <p:cNvPr id="4" name="Slide Number Placeholder 3"/>
          <p:cNvSpPr>
            <a:spLocks noGrp="1"/>
          </p:cNvSpPr>
          <p:nvPr>
            <p:ph type="sldNum" sz="quarter" idx="10"/>
          </p:nvPr>
        </p:nvSpPr>
        <p:spPr/>
        <p:txBody>
          <a:bodyPr/>
          <a:lstStyle/>
          <a:p>
            <a:fld id="{4DB2BA24-A594-42FE-968E-B893334C608F}" type="slidenum">
              <a:rPr lang="en-US" smtClean="0"/>
              <a:t>14</a:t>
            </a:fld>
            <a:endParaRPr lang="en-US"/>
          </a:p>
        </p:txBody>
      </p:sp>
    </p:spTree>
    <p:extLst>
      <p:ext uri="{BB962C8B-B14F-4D97-AF65-F5344CB8AC3E}">
        <p14:creationId xmlns:p14="http://schemas.microsoft.com/office/powerpoint/2010/main" val="20315678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p:txBody>
      </p:sp>
      <p:sp>
        <p:nvSpPr>
          <p:cNvPr id="4" name="Slide Number Placeholder 3"/>
          <p:cNvSpPr>
            <a:spLocks noGrp="1"/>
          </p:cNvSpPr>
          <p:nvPr>
            <p:ph type="sldNum" sz="quarter" idx="10"/>
          </p:nvPr>
        </p:nvSpPr>
        <p:spPr/>
        <p:txBody>
          <a:bodyPr/>
          <a:lstStyle/>
          <a:p>
            <a:fld id="{4DB2BA24-A594-42FE-968E-B893334C608F}" type="slidenum">
              <a:rPr lang="en-US" smtClean="0"/>
              <a:t>15</a:t>
            </a:fld>
            <a:endParaRPr lang="en-US"/>
          </a:p>
        </p:txBody>
      </p:sp>
    </p:spTree>
    <p:extLst>
      <p:ext uri="{BB962C8B-B14F-4D97-AF65-F5344CB8AC3E}">
        <p14:creationId xmlns:p14="http://schemas.microsoft.com/office/powerpoint/2010/main" val="33530878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p:txBody>
      </p:sp>
      <p:sp>
        <p:nvSpPr>
          <p:cNvPr id="4" name="Slide Number Placeholder 3"/>
          <p:cNvSpPr>
            <a:spLocks noGrp="1"/>
          </p:cNvSpPr>
          <p:nvPr>
            <p:ph type="sldNum" sz="quarter" idx="10"/>
          </p:nvPr>
        </p:nvSpPr>
        <p:spPr/>
        <p:txBody>
          <a:bodyPr/>
          <a:lstStyle/>
          <a:p>
            <a:fld id="{4DB2BA24-A594-42FE-968E-B893334C608F}" type="slidenum">
              <a:rPr lang="en-US" smtClean="0"/>
              <a:t>16</a:t>
            </a:fld>
            <a:endParaRPr lang="en-US"/>
          </a:p>
        </p:txBody>
      </p:sp>
    </p:spTree>
    <p:extLst>
      <p:ext uri="{BB962C8B-B14F-4D97-AF65-F5344CB8AC3E}">
        <p14:creationId xmlns:p14="http://schemas.microsoft.com/office/powerpoint/2010/main" val="36891610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p:txBody>
      </p:sp>
      <p:sp>
        <p:nvSpPr>
          <p:cNvPr id="4" name="Slide Number Placeholder 3"/>
          <p:cNvSpPr>
            <a:spLocks noGrp="1"/>
          </p:cNvSpPr>
          <p:nvPr>
            <p:ph type="sldNum" sz="quarter" idx="10"/>
          </p:nvPr>
        </p:nvSpPr>
        <p:spPr/>
        <p:txBody>
          <a:bodyPr/>
          <a:lstStyle/>
          <a:p>
            <a:fld id="{4DB2BA24-A594-42FE-968E-B893334C608F}" type="slidenum">
              <a:rPr lang="en-US" smtClean="0"/>
              <a:t>17</a:t>
            </a:fld>
            <a:endParaRPr lang="en-US"/>
          </a:p>
        </p:txBody>
      </p:sp>
    </p:spTree>
    <p:extLst>
      <p:ext uri="{BB962C8B-B14F-4D97-AF65-F5344CB8AC3E}">
        <p14:creationId xmlns:p14="http://schemas.microsoft.com/office/powerpoint/2010/main" val="22770828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p:txBody>
      </p:sp>
      <p:sp>
        <p:nvSpPr>
          <p:cNvPr id="4" name="Slide Number Placeholder 3"/>
          <p:cNvSpPr>
            <a:spLocks noGrp="1"/>
          </p:cNvSpPr>
          <p:nvPr>
            <p:ph type="sldNum" sz="quarter" idx="10"/>
          </p:nvPr>
        </p:nvSpPr>
        <p:spPr/>
        <p:txBody>
          <a:bodyPr/>
          <a:lstStyle/>
          <a:p>
            <a:fld id="{4DB2BA24-A594-42FE-968E-B893334C608F}" type="slidenum">
              <a:rPr lang="en-US" smtClean="0"/>
              <a:t>18</a:t>
            </a:fld>
            <a:endParaRPr lang="en-US"/>
          </a:p>
        </p:txBody>
      </p:sp>
    </p:spTree>
    <p:extLst>
      <p:ext uri="{BB962C8B-B14F-4D97-AF65-F5344CB8AC3E}">
        <p14:creationId xmlns:p14="http://schemas.microsoft.com/office/powerpoint/2010/main" val="34030255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p:txBody>
      </p:sp>
      <p:sp>
        <p:nvSpPr>
          <p:cNvPr id="4" name="Slide Number Placeholder 3"/>
          <p:cNvSpPr>
            <a:spLocks noGrp="1"/>
          </p:cNvSpPr>
          <p:nvPr>
            <p:ph type="sldNum" sz="quarter" idx="10"/>
          </p:nvPr>
        </p:nvSpPr>
        <p:spPr/>
        <p:txBody>
          <a:bodyPr/>
          <a:lstStyle/>
          <a:p>
            <a:fld id="{4DB2BA24-A594-42FE-968E-B893334C608F}" type="slidenum">
              <a:rPr lang="en-US" smtClean="0"/>
              <a:t>19</a:t>
            </a:fld>
            <a:endParaRPr lang="en-US"/>
          </a:p>
        </p:txBody>
      </p:sp>
    </p:spTree>
    <p:extLst>
      <p:ext uri="{BB962C8B-B14F-4D97-AF65-F5344CB8AC3E}">
        <p14:creationId xmlns:p14="http://schemas.microsoft.com/office/powerpoint/2010/main" val="3585948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p:txBody>
      </p:sp>
      <p:sp>
        <p:nvSpPr>
          <p:cNvPr id="4" name="Slide Number Placeholder 3"/>
          <p:cNvSpPr>
            <a:spLocks noGrp="1"/>
          </p:cNvSpPr>
          <p:nvPr>
            <p:ph type="sldNum" sz="quarter" idx="10"/>
          </p:nvPr>
        </p:nvSpPr>
        <p:spPr/>
        <p:txBody>
          <a:bodyPr/>
          <a:lstStyle/>
          <a:p>
            <a:fld id="{4DB2BA24-A594-42FE-968E-B893334C608F}" type="slidenum">
              <a:rPr lang="en-US" smtClean="0"/>
              <a:t>21</a:t>
            </a:fld>
            <a:endParaRPr lang="en-US"/>
          </a:p>
        </p:txBody>
      </p:sp>
    </p:spTree>
    <p:extLst>
      <p:ext uri="{BB962C8B-B14F-4D97-AF65-F5344CB8AC3E}">
        <p14:creationId xmlns:p14="http://schemas.microsoft.com/office/powerpoint/2010/main" val="18528694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a:t>
            </a:r>
            <a:r>
              <a:rPr lang="en-US" b="1" dirty="0"/>
              <a:t>software domain</a:t>
            </a:r>
            <a:r>
              <a:rPr lang="en-US" dirty="0"/>
              <a:t> is not related to the technical terms, programming or computers in any way. In most projects, the most challenging part is to understand the business domain, so DDD suggests using a </a:t>
            </a:r>
            <a:r>
              <a:rPr lang="en-US" b="1" dirty="0"/>
              <a:t>model domain</a:t>
            </a:r>
            <a:r>
              <a:rPr lang="en-US" dirty="0"/>
              <a:t>; this is abstract, ordered, and selective knowledge reproduced in a diagram, code, or just words.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Cohesion</a:t>
            </a:r>
            <a:r>
              <a:rPr lang="en-US" dirty="0"/>
              <a:t> represents the degree to which a part of a code base forms a logically single, atomic unit.</a:t>
            </a:r>
            <a:endParaRPr lang="en-US" sz="1200" dirty="0"/>
          </a:p>
          <a:p>
            <a:endParaRPr lang="en-US" dirty="0"/>
          </a:p>
        </p:txBody>
      </p:sp>
      <p:sp>
        <p:nvSpPr>
          <p:cNvPr id="4" name="Slide Number Placeholder 3"/>
          <p:cNvSpPr>
            <a:spLocks noGrp="1"/>
          </p:cNvSpPr>
          <p:nvPr>
            <p:ph type="sldNum" sz="quarter" idx="5"/>
          </p:nvPr>
        </p:nvSpPr>
        <p:spPr/>
        <p:txBody>
          <a:bodyPr/>
          <a:lstStyle/>
          <a:p>
            <a:fld id="{FA098C21-F347-4078-9D30-5722DAAF9E94}" type="slidenum">
              <a:rPr lang="en-US" smtClean="0"/>
              <a:t>22</a:t>
            </a:fld>
            <a:endParaRPr lang="en-US"/>
          </a:p>
        </p:txBody>
      </p:sp>
    </p:spTree>
    <p:extLst>
      <p:ext uri="{BB962C8B-B14F-4D97-AF65-F5344CB8AC3E}">
        <p14:creationId xmlns:p14="http://schemas.microsoft.com/office/powerpoint/2010/main" val="11145344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dirty="0"/>
              <a:t>DDD is an approach for building </a:t>
            </a:r>
            <a:r>
              <a:rPr lang="en-US" sz="1200" b="1" dirty="0"/>
              <a:t>complex </a:t>
            </a:r>
            <a:r>
              <a:rPr lang="en-US" sz="1200" dirty="0"/>
              <a:t>software applications that is centered on the development of an object-oriented </a:t>
            </a:r>
            <a:r>
              <a:rPr lang="en-US" sz="1200" b="1" dirty="0"/>
              <a:t>domain model</a:t>
            </a:r>
            <a:r>
              <a:rPr lang="en-US" sz="1200" dirty="0"/>
              <a:t>.</a:t>
            </a:r>
          </a:p>
        </p:txBody>
      </p:sp>
      <p:sp>
        <p:nvSpPr>
          <p:cNvPr id="4" name="Slide Number Placeholder 3"/>
          <p:cNvSpPr>
            <a:spLocks noGrp="1"/>
          </p:cNvSpPr>
          <p:nvPr>
            <p:ph type="sldNum" sz="quarter" idx="10"/>
          </p:nvPr>
        </p:nvSpPr>
        <p:spPr/>
        <p:txBody>
          <a:bodyPr/>
          <a:lstStyle/>
          <a:p>
            <a:fld id="{4DB2BA24-A594-42FE-968E-B893334C608F}" type="slidenum">
              <a:rPr lang="en-US" smtClean="0"/>
              <a:t>23</a:t>
            </a:fld>
            <a:endParaRPr lang="en-US"/>
          </a:p>
        </p:txBody>
      </p:sp>
    </p:spTree>
    <p:extLst>
      <p:ext uri="{BB962C8B-B14F-4D97-AF65-F5344CB8AC3E}">
        <p14:creationId xmlns:p14="http://schemas.microsoft.com/office/powerpoint/2010/main" val="23353124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DB2BA24-A594-42FE-968E-B893334C608F}" type="slidenum">
              <a:rPr lang="en-US" smtClean="0"/>
              <a:t>4</a:t>
            </a:fld>
            <a:endParaRPr lang="en-US"/>
          </a:p>
        </p:txBody>
      </p:sp>
    </p:spTree>
    <p:extLst>
      <p:ext uri="{BB962C8B-B14F-4D97-AF65-F5344CB8AC3E}">
        <p14:creationId xmlns:p14="http://schemas.microsoft.com/office/powerpoint/2010/main" val="33207742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a:t>
            </a:r>
            <a:r>
              <a:rPr lang="en-US" b="1" dirty="0"/>
              <a:t>software domain</a:t>
            </a:r>
            <a:r>
              <a:rPr lang="en-US" dirty="0"/>
              <a:t> is not related to the technical terms, programming or computers in any way. In most projects, the most challenging part is to understand the business domain, so DDD suggests using a </a:t>
            </a:r>
            <a:r>
              <a:rPr lang="en-US" b="1" dirty="0"/>
              <a:t>model domain</a:t>
            </a:r>
            <a:r>
              <a:rPr lang="en-US" dirty="0"/>
              <a:t>; this is abstract, ordered, and selective knowledge reproduced in a diagram, code, or just words.</a:t>
            </a:r>
            <a:endParaRPr lang="en-US" sz="1200" dirty="0"/>
          </a:p>
        </p:txBody>
      </p:sp>
      <p:sp>
        <p:nvSpPr>
          <p:cNvPr id="4" name="Slide Number Placeholder 3"/>
          <p:cNvSpPr>
            <a:spLocks noGrp="1"/>
          </p:cNvSpPr>
          <p:nvPr>
            <p:ph type="sldNum" sz="quarter" idx="10"/>
          </p:nvPr>
        </p:nvSpPr>
        <p:spPr/>
        <p:txBody>
          <a:bodyPr/>
          <a:lstStyle/>
          <a:p>
            <a:fld id="{4DB2BA24-A594-42FE-968E-B893334C608F}" type="slidenum">
              <a:rPr lang="en-US" smtClean="0"/>
              <a:t>24</a:t>
            </a:fld>
            <a:endParaRPr lang="en-US"/>
          </a:p>
        </p:txBody>
      </p:sp>
    </p:spTree>
    <p:extLst>
      <p:ext uri="{BB962C8B-B14F-4D97-AF65-F5344CB8AC3E}">
        <p14:creationId xmlns:p14="http://schemas.microsoft.com/office/powerpoint/2010/main" val="404345665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p:txBody>
      </p:sp>
      <p:sp>
        <p:nvSpPr>
          <p:cNvPr id="4" name="Slide Number Placeholder 3"/>
          <p:cNvSpPr>
            <a:spLocks noGrp="1"/>
          </p:cNvSpPr>
          <p:nvPr>
            <p:ph type="sldNum" sz="quarter" idx="10"/>
          </p:nvPr>
        </p:nvSpPr>
        <p:spPr/>
        <p:txBody>
          <a:bodyPr/>
          <a:lstStyle/>
          <a:p>
            <a:fld id="{4DB2BA24-A594-42FE-968E-B893334C608F}" type="slidenum">
              <a:rPr lang="en-US" smtClean="0"/>
              <a:t>25</a:t>
            </a:fld>
            <a:endParaRPr lang="en-US"/>
          </a:p>
        </p:txBody>
      </p:sp>
    </p:spTree>
    <p:extLst>
      <p:ext uri="{BB962C8B-B14F-4D97-AF65-F5344CB8AC3E}">
        <p14:creationId xmlns:p14="http://schemas.microsoft.com/office/powerpoint/2010/main" val="201406025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p:txBody>
      </p:sp>
      <p:sp>
        <p:nvSpPr>
          <p:cNvPr id="4" name="Slide Number Placeholder 3"/>
          <p:cNvSpPr>
            <a:spLocks noGrp="1"/>
          </p:cNvSpPr>
          <p:nvPr>
            <p:ph type="sldNum" sz="quarter" idx="10"/>
          </p:nvPr>
        </p:nvSpPr>
        <p:spPr/>
        <p:txBody>
          <a:bodyPr/>
          <a:lstStyle/>
          <a:p>
            <a:fld id="{4DB2BA24-A594-42FE-968E-B893334C608F}" type="slidenum">
              <a:rPr lang="en-US" smtClean="0"/>
              <a:t>26</a:t>
            </a:fld>
            <a:endParaRPr lang="en-US"/>
          </a:p>
        </p:txBody>
      </p:sp>
    </p:spTree>
    <p:extLst>
      <p:ext uri="{BB962C8B-B14F-4D97-AF65-F5344CB8AC3E}">
        <p14:creationId xmlns:p14="http://schemas.microsoft.com/office/powerpoint/2010/main" val="13351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en-US" dirty="0"/>
              <a:t>Core - key differentiator for the business and the most valuable part of the application</a:t>
            </a:r>
          </a:p>
          <a:p>
            <a:pPr>
              <a:buFont typeface="Arial" panose="020B0604020202020204" pitchFamily="34" charset="0"/>
              <a:buChar char="•"/>
            </a:pPr>
            <a:r>
              <a:rPr lang="en-US" dirty="0"/>
              <a:t>Supporting - related to what the business does but not a differentiator. These can be implemented in-house or outsourced.</a:t>
            </a:r>
          </a:p>
          <a:p>
            <a:pPr>
              <a:buFont typeface="Arial" panose="020B0604020202020204" pitchFamily="34" charset="0"/>
              <a:buChar char="•"/>
            </a:pPr>
            <a:r>
              <a:rPr lang="en-US" dirty="0"/>
              <a:t>Generic - not specific to the business and are ideally implemented using off the shelf software</a:t>
            </a:r>
          </a:p>
        </p:txBody>
      </p:sp>
      <p:sp>
        <p:nvSpPr>
          <p:cNvPr id="4" name="Slide Number Placeholder 3"/>
          <p:cNvSpPr>
            <a:spLocks noGrp="1"/>
          </p:cNvSpPr>
          <p:nvPr>
            <p:ph type="sldNum" sz="quarter" idx="5"/>
          </p:nvPr>
        </p:nvSpPr>
        <p:spPr/>
        <p:txBody>
          <a:bodyPr/>
          <a:lstStyle/>
          <a:p>
            <a:fld id="{FA098C21-F347-4078-9D30-5722DAAF9E94}" type="slidenum">
              <a:rPr lang="en-US" smtClean="0"/>
              <a:t>27</a:t>
            </a:fld>
            <a:endParaRPr lang="en-US"/>
          </a:p>
        </p:txBody>
      </p:sp>
    </p:spTree>
    <p:extLst>
      <p:ext uri="{BB962C8B-B14F-4D97-AF65-F5344CB8AC3E}">
        <p14:creationId xmlns:p14="http://schemas.microsoft.com/office/powerpoint/2010/main" val="37959218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p:txBody>
      </p:sp>
      <p:sp>
        <p:nvSpPr>
          <p:cNvPr id="4" name="Slide Number Placeholder 3"/>
          <p:cNvSpPr>
            <a:spLocks noGrp="1"/>
          </p:cNvSpPr>
          <p:nvPr>
            <p:ph type="sldNum" sz="quarter" idx="10"/>
          </p:nvPr>
        </p:nvSpPr>
        <p:spPr/>
        <p:txBody>
          <a:bodyPr/>
          <a:lstStyle/>
          <a:p>
            <a:fld id="{4DB2BA24-A594-42FE-968E-B893334C608F}" type="slidenum">
              <a:rPr lang="en-US" smtClean="0"/>
              <a:t>28</a:t>
            </a:fld>
            <a:endParaRPr lang="en-US"/>
          </a:p>
        </p:txBody>
      </p:sp>
    </p:spTree>
    <p:extLst>
      <p:ext uri="{BB962C8B-B14F-4D97-AF65-F5344CB8AC3E}">
        <p14:creationId xmlns:p14="http://schemas.microsoft.com/office/powerpoint/2010/main" val="427822214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p:txBody>
      </p:sp>
      <p:sp>
        <p:nvSpPr>
          <p:cNvPr id="4" name="Slide Number Placeholder 3"/>
          <p:cNvSpPr>
            <a:spLocks noGrp="1"/>
          </p:cNvSpPr>
          <p:nvPr>
            <p:ph type="sldNum" sz="quarter" idx="10"/>
          </p:nvPr>
        </p:nvSpPr>
        <p:spPr/>
        <p:txBody>
          <a:bodyPr/>
          <a:lstStyle/>
          <a:p>
            <a:fld id="{4DB2BA24-A594-42FE-968E-B893334C608F}" type="slidenum">
              <a:rPr lang="en-US" smtClean="0"/>
              <a:t>29</a:t>
            </a:fld>
            <a:endParaRPr lang="en-US"/>
          </a:p>
        </p:txBody>
      </p:sp>
    </p:spTree>
    <p:extLst>
      <p:ext uri="{BB962C8B-B14F-4D97-AF65-F5344CB8AC3E}">
        <p14:creationId xmlns:p14="http://schemas.microsoft.com/office/powerpoint/2010/main" val="360008907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https://www.dictionary.com/browse/ubiquitous</a:t>
            </a:r>
          </a:p>
        </p:txBody>
      </p:sp>
      <p:sp>
        <p:nvSpPr>
          <p:cNvPr id="4" name="Slide Number Placeholder 3"/>
          <p:cNvSpPr>
            <a:spLocks noGrp="1"/>
          </p:cNvSpPr>
          <p:nvPr>
            <p:ph type="sldNum" sz="quarter" idx="10"/>
          </p:nvPr>
        </p:nvSpPr>
        <p:spPr/>
        <p:txBody>
          <a:bodyPr/>
          <a:lstStyle/>
          <a:p>
            <a:fld id="{4DB2BA24-A594-42FE-968E-B893334C608F}" type="slidenum">
              <a:rPr lang="en-US" smtClean="0"/>
              <a:t>31</a:t>
            </a:fld>
            <a:endParaRPr lang="en-US"/>
          </a:p>
        </p:txBody>
      </p:sp>
    </p:spTree>
    <p:extLst>
      <p:ext uri="{BB962C8B-B14F-4D97-AF65-F5344CB8AC3E}">
        <p14:creationId xmlns:p14="http://schemas.microsoft.com/office/powerpoint/2010/main" val="190135316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https://www.infoq.com/news/2016/02/ddd-microservices/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p:txBody>
      </p:sp>
      <p:sp>
        <p:nvSpPr>
          <p:cNvPr id="4" name="Slide Number Placeholder 3"/>
          <p:cNvSpPr>
            <a:spLocks noGrp="1"/>
          </p:cNvSpPr>
          <p:nvPr>
            <p:ph type="sldNum" sz="quarter" idx="10"/>
          </p:nvPr>
        </p:nvSpPr>
        <p:spPr/>
        <p:txBody>
          <a:bodyPr/>
          <a:lstStyle/>
          <a:p>
            <a:fld id="{4DB2BA24-A594-42FE-968E-B893334C608F}" type="slidenum">
              <a:rPr lang="en-US" smtClean="0"/>
              <a:t>32</a:t>
            </a:fld>
            <a:endParaRPr lang="en-US"/>
          </a:p>
        </p:txBody>
      </p:sp>
    </p:spTree>
    <p:extLst>
      <p:ext uri="{BB962C8B-B14F-4D97-AF65-F5344CB8AC3E}">
        <p14:creationId xmlns:p14="http://schemas.microsoft.com/office/powerpoint/2010/main" val="391055167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https://www.infoq.com/news/2016/02/ddd-microservices/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p:txBody>
      </p:sp>
      <p:sp>
        <p:nvSpPr>
          <p:cNvPr id="4" name="Slide Number Placeholder 3"/>
          <p:cNvSpPr>
            <a:spLocks noGrp="1"/>
          </p:cNvSpPr>
          <p:nvPr>
            <p:ph type="sldNum" sz="quarter" idx="10"/>
          </p:nvPr>
        </p:nvSpPr>
        <p:spPr/>
        <p:txBody>
          <a:bodyPr/>
          <a:lstStyle/>
          <a:p>
            <a:fld id="{4DB2BA24-A594-42FE-968E-B893334C608F}" type="slidenum">
              <a:rPr lang="en-US" smtClean="0"/>
              <a:t>34</a:t>
            </a:fld>
            <a:endParaRPr lang="en-US"/>
          </a:p>
        </p:txBody>
      </p:sp>
    </p:spTree>
    <p:extLst>
      <p:ext uri="{BB962C8B-B14F-4D97-AF65-F5344CB8AC3E}">
        <p14:creationId xmlns:p14="http://schemas.microsoft.com/office/powerpoint/2010/main" val="352368788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https://www.infoq.com/news/2016/02/ddd-microservices/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p:txBody>
      </p:sp>
      <p:sp>
        <p:nvSpPr>
          <p:cNvPr id="4" name="Slide Number Placeholder 3"/>
          <p:cNvSpPr>
            <a:spLocks noGrp="1"/>
          </p:cNvSpPr>
          <p:nvPr>
            <p:ph type="sldNum" sz="quarter" idx="10"/>
          </p:nvPr>
        </p:nvSpPr>
        <p:spPr/>
        <p:txBody>
          <a:bodyPr/>
          <a:lstStyle/>
          <a:p>
            <a:fld id="{4DB2BA24-A594-42FE-968E-B893334C608F}" type="slidenum">
              <a:rPr lang="en-US" smtClean="0"/>
              <a:t>35</a:t>
            </a:fld>
            <a:endParaRPr lang="en-US"/>
          </a:p>
        </p:txBody>
      </p:sp>
    </p:spTree>
    <p:extLst>
      <p:ext uri="{BB962C8B-B14F-4D97-AF65-F5344CB8AC3E}">
        <p14:creationId xmlns:p14="http://schemas.microsoft.com/office/powerpoint/2010/main" val="38023873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p:txBody>
      </p:sp>
      <p:sp>
        <p:nvSpPr>
          <p:cNvPr id="4" name="Slide Number Placeholder 3"/>
          <p:cNvSpPr>
            <a:spLocks noGrp="1"/>
          </p:cNvSpPr>
          <p:nvPr>
            <p:ph type="sldNum" sz="quarter" idx="10"/>
          </p:nvPr>
        </p:nvSpPr>
        <p:spPr/>
        <p:txBody>
          <a:bodyPr/>
          <a:lstStyle/>
          <a:p>
            <a:fld id="{4DB2BA24-A594-42FE-968E-B893334C608F}" type="slidenum">
              <a:rPr lang="en-US" smtClean="0"/>
              <a:t>6</a:t>
            </a:fld>
            <a:endParaRPr lang="en-US"/>
          </a:p>
        </p:txBody>
      </p:sp>
    </p:spTree>
    <p:extLst>
      <p:ext uri="{BB962C8B-B14F-4D97-AF65-F5344CB8AC3E}">
        <p14:creationId xmlns:p14="http://schemas.microsoft.com/office/powerpoint/2010/main" val="208744026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dirty="0"/>
              <a:t>Implement new functionality as services</a:t>
            </a:r>
          </a:p>
          <a:p>
            <a:pPr marL="0" indent="0">
              <a:buFont typeface="Arial" panose="020B0604020202020204" pitchFamily="34" charset="0"/>
              <a:buNone/>
            </a:pPr>
            <a:r>
              <a:rPr lang="en-US" sz="1200" dirty="0"/>
              <a:t>Extract services from the monolith</a:t>
            </a:r>
          </a:p>
        </p:txBody>
      </p:sp>
      <p:sp>
        <p:nvSpPr>
          <p:cNvPr id="4" name="Slide Number Placeholder 3"/>
          <p:cNvSpPr>
            <a:spLocks noGrp="1"/>
          </p:cNvSpPr>
          <p:nvPr>
            <p:ph type="sldNum" sz="quarter" idx="10"/>
          </p:nvPr>
        </p:nvSpPr>
        <p:spPr/>
        <p:txBody>
          <a:bodyPr/>
          <a:lstStyle/>
          <a:p>
            <a:fld id="{4DB2BA24-A594-42FE-968E-B893334C608F}" type="slidenum">
              <a:rPr lang="en-US" smtClean="0"/>
              <a:t>36</a:t>
            </a:fld>
            <a:endParaRPr lang="en-US"/>
          </a:p>
        </p:txBody>
      </p:sp>
    </p:spTree>
    <p:extLst>
      <p:ext uri="{BB962C8B-B14F-4D97-AF65-F5344CB8AC3E}">
        <p14:creationId xmlns:p14="http://schemas.microsoft.com/office/powerpoint/2010/main" val="167752347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https://www.infoq.com/news/2016/02/ddd-microservices/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p:txBody>
      </p:sp>
      <p:sp>
        <p:nvSpPr>
          <p:cNvPr id="4" name="Slide Number Placeholder 3"/>
          <p:cNvSpPr>
            <a:spLocks noGrp="1"/>
          </p:cNvSpPr>
          <p:nvPr>
            <p:ph type="sldNum" sz="quarter" idx="10"/>
          </p:nvPr>
        </p:nvSpPr>
        <p:spPr/>
        <p:txBody>
          <a:bodyPr/>
          <a:lstStyle/>
          <a:p>
            <a:fld id="{4DB2BA24-A594-42FE-968E-B893334C608F}" type="slidenum">
              <a:rPr lang="en-US" smtClean="0"/>
              <a:t>37</a:t>
            </a:fld>
            <a:endParaRPr lang="en-US"/>
          </a:p>
        </p:txBody>
      </p:sp>
    </p:spTree>
    <p:extLst>
      <p:ext uri="{BB962C8B-B14F-4D97-AF65-F5344CB8AC3E}">
        <p14:creationId xmlns:p14="http://schemas.microsoft.com/office/powerpoint/2010/main" val="250813911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p:txBody>
      </p:sp>
      <p:sp>
        <p:nvSpPr>
          <p:cNvPr id="4" name="Slide Number Placeholder 3"/>
          <p:cNvSpPr>
            <a:spLocks noGrp="1"/>
          </p:cNvSpPr>
          <p:nvPr>
            <p:ph type="sldNum" sz="quarter" idx="10"/>
          </p:nvPr>
        </p:nvSpPr>
        <p:spPr/>
        <p:txBody>
          <a:bodyPr/>
          <a:lstStyle/>
          <a:p>
            <a:fld id="{4DB2BA24-A594-42FE-968E-B893334C608F}" type="slidenum">
              <a:rPr lang="en-US" smtClean="0"/>
              <a:t>39</a:t>
            </a:fld>
            <a:endParaRPr lang="en-US"/>
          </a:p>
        </p:txBody>
      </p:sp>
    </p:spTree>
    <p:extLst>
      <p:ext uri="{BB962C8B-B14F-4D97-AF65-F5344CB8AC3E}">
        <p14:creationId xmlns:p14="http://schemas.microsoft.com/office/powerpoint/2010/main" val="172903653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p:txBody>
      </p:sp>
      <p:sp>
        <p:nvSpPr>
          <p:cNvPr id="4" name="Slide Number Placeholder 3"/>
          <p:cNvSpPr>
            <a:spLocks noGrp="1"/>
          </p:cNvSpPr>
          <p:nvPr>
            <p:ph type="sldNum" sz="quarter" idx="10"/>
          </p:nvPr>
        </p:nvSpPr>
        <p:spPr/>
        <p:txBody>
          <a:bodyPr/>
          <a:lstStyle/>
          <a:p>
            <a:fld id="{4DB2BA24-A594-42FE-968E-B893334C608F}" type="slidenum">
              <a:rPr lang="en-US" smtClean="0"/>
              <a:t>40</a:t>
            </a:fld>
            <a:endParaRPr lang="en-US"/>
          </a:p>
        </p:txBody>
      </p:sp>
    </p:spTree>
    <p:extLst>
      <p:ext uri="{BB962C8B-B14F-4D97-AF65-F5344CB8AC3E}">
        <p14:creationId xmlns:p14="http://schemas.microsoft.com/office/powerpoint/2010/main" val="211720847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p:txBody>
      </p:sp>
      <p:sp>
        <p:nvSpPr>
          <p:cNvPr id="4" name="Slide Number Placeholder 3"/>
          <p:cNvSpPr>
            <a:spLocks noGrp="1"/>
          </p:cNvSpPr>
          <p:nvPr>
            <p:ph type="sldNum" sz="quarter" idx="10"/>
          </p:nvPr>
        </p:nvSpPr>
        <p:spPr/>
        <p:txBody>
          <a:bodyPr/>
          <a:lstStyle/>
          <a:p>
            <a:fld id="{4DB2BA24-A594-42FE-968E-B893334C608F}" type="slidenum">
              <a:rPr lang="en-US" smtClean="0"/>
              <a:t>41</a:t>
            </a:fld>
            <a:endParaRPr lang="en-US"/>
          </a:p>
        </p:txBody>
      </p:sp>
    </p:spTree>
    <p:extLst>
      <p:ext uri="{BB962C8B-B14F-4D97-AF65-F5344CB8AC3E}">
        <p14:creationId xmlns:p14="http://schemas.microsoft.com/office/powerpoint/2010/main" val="371975008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p:txBody>
      </p:sp>
      <p:sp>
        <p:nvSpPr>
          <p:cNvPr id="4" name="Slide Number Placeholder 3"/>
          <p:cNvSpPr>
            <a:spLocks noGrp="1"/>
          </p:cNvSpPr>
          <p:nvPr>
            <p:ph type="sldNum" sz="quarter" idx="10"/>
          </p:nvPr>
        </p:nvSpPr>
        <p:spPr/>
        <p:txBody>
          <a:bodyPr/>
          <a:lstStyle/>
          <a:p>
            <a:fld id="{4DB2BA24-A594-42FE-968E-B893334C608F}" type="slidenum">
              <a:rPr lang="en-US" smtClean="0"/>
              <a:t>42</a:t>
            </a:fld>
            <a:endParaRPr lang="en-US"/>
          </a:p>
        </p:txBody>
      </p:sp>
    </p:spTree>
    <p:extLst>
      <p:ext uri="{BB962C8B-B14F-4D97-AF65-F5344CB8AC3E}">
        <p14:creationId xmlns:p14="http://schemas.microsoft.com/office/powerpoint/2010/main" val="71029796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p:txBody>
      </p:sp>
      <p:sp>
        <p:nvSpPr>
          <p:cNvPr id="4" name="Slide Number Placeholder 3"/>
          <p:cNvSpPr>
            <a:spLocks noGrp="1"/>
          </p:cNvSpPr>
          <p:nvPr>
            <p:ph type="sldNum" sz="quarter" idx="10"/>
          </p:nvPr>
        </p:nvSpPr>
        <p:spPr/>
        <p:txBody>
          <a:bodyPr/>
          <a:lstStyle/>
          <a:p>
            <a:fld id="{4DB2BA24-A594-42FE-968E-B893334C608F}" type="slidenum">
              <a:rPr lang="en-US" smtClean="0"/>
              <a:t>43</a:t>
            </a:fld>
            <a:endParaRPr lang="en-US"/>
          </a:p>
        </p:txBody>
      </p:sp>
    </p:spTree>
    <p:extLst>
      <p:ext uri="{BB962C8B-B14F-4D97-AF65-F5344CB8AC3E}">
        <p14:creationId xmlns:p14="http://schemas.microsoft.com/office/powerpoint/2010/main" val="87486178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p:txBody>
      </p:sp>
      <p:sp>
        <p:nvSpPr>
          <p:cNvPr id="4" name="Slide Number Placeholder 3"/>
          <p:cNvSpPr>
            <a:spLocks noGrp="1"/>
          </p:cNvSpPr>
          <p:nvPr>
            <p:ph type="sldNum" sz="quarter" idx="10"/>
          </p:nvPr>
        </p:nvSpPr>
        <p:spPr/>
        <p:txBody>
          <a:bodyPr/>
          <a:lstStyle/>
          <a:p>
            <a:fld id="{4DB2BA24-A594-42FE-968E-B893334C608F}" type="slidenum">
              <a:rPr lang="en-US" smtClean="0"/>
              <a:t>44</a:t>
            </a:fld>
            <a:endParaRPr lang="en-US"/>
          </a:p>
        </p:txBody>
      </p:sp>
    </p:spTree>
    <p:extLst>
      <p:ext uri="{BB962C8B-B14F-4D97-AF65-F5344CB8AC3E}">
        <p14:creationId xmlns:p14="http://schemas.microsoft.com/office/powerpoint/2010/main" val="317875700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https://www.infoq.com/news/2016/02/ddd-microservices/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p:txBody>
      </p:sp>
      <p:sp>
        <p:nvSpPr>
          <p:cNvPr id="4" name="Slide Number Placeholder 3"/>
          <p:cNvSpPr>
            <a:spLocks noGrp="1"/>
          </p:cNvSpPr>
          <p:nvPr>
            <p:ph type="sldNum" sz="quarter" idx="10"/>
          </p:nvPr>
        </p:nvSpPr>
        <p:spPr/>
        <p:txBody>
          <a:bodyPr/>
          <a:lstStyle/>
          <a:p>
            <a:fld id="{4DB2BA24-A594-42FE-968E-B893334C608F}" type="slidenum">
              <a:rPr lang="en-US" smtClean="0"/>
              <a:t>45</a:t>
            </a:fld>
            <a:endParaRPr lang="en-US"/>
          </a:p>
        </p:txBody>
      </p:sp>
    </p:spTree>
    <p:extLst>
      <p:ext uri="{BB962C8B-B14F-4D97-AF65-F5344CB8AC3E}">
        <p14:creationId xmlns:p14="http://schemas.microsoft.com/office/powerpoint/2010/main" val="394485180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https://www.infoq.com/news/2016/02/ddd-microservices/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p:txBody>
      </p:sp>
      <p:sp>
        <p:nvSpPr>
          <p:cNvPr id="4" name="Slide Number Placeholder 3"/>
          <p:cNvSpPr>
            <a:spLocks noGrp="1"/>
          </p:cNvSpPr>
          <p:nvPr>
            <p:ph type="sldNum" sz="quarter" idx="10"/>
          </p:nvPr>
        </p:nvSpPr>
        <p:spPr/>
        <p:txBody>
          <a:bodyPr/>
          <a:lstStyle/>
          <a:p>
            <a:fld id="{4DB2BA24-A594-42FE-968E-B893334C608F}" type="slidenum">
              <a:rPr lang="en-US" smtClean="0"/>
              <a:t>46</a:t>
            </a:fld>
            <a:endParaRPr lang="en-US"/>
          </a:p>
        </p:txBody>
      </p:sp>
    </p:spTree>
    <p:extLst>
      <p:ext uri="{BB962C8B-B14F-4D97-AF65-F5344CB8AC3E}">
        <p14:creationId xmlns:p14="http://schemas.microsoft.com/office/powerpoint/2010/main" val="19827647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p:txBody>
      </p:sp>
      <p:sp>
        <p:nvSpPr>
          <p:cNvPr id="4" name="Slide Number Placeholder 3"/>
          <p:cNvSpPr>
            <a:spLocks noGrp="1"/>
          </p:cNvSpPr>
          <p:nvPr>
            <p:ph type="sldNum" sz="quarter" idx="10"/>
          </p:nvPr>
        </p:nvSpPr>
        <p:spPr/>
        <p:txBody>
          <a:bodyPr/>
          <a:lstStyle/>
          <a:p>
            <a:fld id="{4DB2BA24-A594-42FE-968E-B893334C608F}" type="slidenum">
              <a:rPr lang="en-US" smtClean="0"/>
              <a:t>7</a:t>
            </a:fld>
            <a:endParaRPr lang="en-US"/>
          </a:p>
        </p:txBody>
      </p:sp>
    </p:spTree>
    <p:extLst>
      <p:ext uri="{BB962C8B-B14F-4D97-AF65-F5344CB8AC3E}">
        <p14:creationId xmlns:p14="http://schemas.microsoft.com/office/powerpoint/2010/main" val="260971860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https://www.infoq.com/news/2016/02/ddd-microservices/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p:txBody>
      </p:sp>
      <p:sp>
        <p:nvSpPr>
          <p:cNvPr id="4" name="Slide Number Placeholder 3"/>
          <p:cNvSpPr>
            <a:spLocks noGrp="1"/>
          </p:cNvSpPr>
          <p:nvPr>
            <p:ph type="sldNum" sz="quarter" idx="10"/>
          </p:nvPr>
        </p:nvSpPr>
        <p:spPr/>
        <p:txBody>
          <a:bodyPr/>
          <a:lstStyle/>
          <a:p>
            <a:fld id="{4DB2BA24-A594-42FE-968E-B893334C608F}" type="slidenum">
              <a:rPr lang="en-US" smtClean="0"/>
              <a:t>47</a:t>
            </a:fld>
            <a:endParaRPr lang="en-US"/>
          </a:p>
        </p:txBody>
      </p:sp>
    </p:spTree>
    <p:extLst>
      <p:ext uri="{BB962C8B-B14F-4D97-AF65-F5344CB8AC3E}">
        <p14:creationId xmlns:p14="http://schemas.microsoft.com/office/powerpoint/2010/main" val="53034919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https://www.infoq.com/news/2016/02/ddd-microservices/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p:txBody>
      </p:sp>
      <p:sp>
        <p:nvSpPr>
          <p:cNvPr id="4" name="Slide Number Placeholder 3"/>
          <p:cNvSpPr>
            <a:spLocks noGrp="1"/>
          </p:cNvSpPr>
          <p:nvPr>
            <p:ph type="sldNum" sz="quarter" idx="10"/>
          </p:nvPr>
        </p:nvSpPr>
        <p:spPr/>
        <p:txBody>
          <a:bodyPr/>
          <a:lstStyle/>
          <a:p>
            <a:fld id="{4DB2BA24-A594-42FE-968E-B893334C608F}" type="slidenum">
              <a:rPr lang="en-US" smtClean="0"/>
              <a:t>48</a:t>
            </a:fld>
            <a:endParaRPr lang="en-US"/>
          </a:p>
        </p:txBody>
      </p:sp>
    </p:spTree>
    <p:extLst>
      <p:ext uri="{BB962C8B-B14F-4D97-AF65-F5344CB8AC3E}">
        <p14:creationId xmlns:p14="http://schemas.microsoft.com/office/powerpoint/2010/main" val="342787284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https://www.infoq.com/news/2016/02/ddd-microservices/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p:txBody>
      </p:sp>
      <p:sp>
        <p:nvSpPr>
          <p:cNvPr id="4" name="Slide Number Placeholder 3"/>
          <p:cNvSpPr>
            <a:spLocks noGrp="1"/>
          </p:cNvSpPr>
          <p:nvPr>
            <p:ph type="sldNum" sz="quarter" idx="10"/>
          </p:nvPr>
        </p:nvSpPr>
        <p:spPr/>
        <p:txBody>
          <a:bodyPr/>
          <a:lstStyle/>
          <a:p>
            <a:fld id="{4DB2BA24-A594-42FE-968E-B893334C608F}" type="slidenum">
              <a:rPr lang="en-US" smtClean="0"/>
              <a:t>50</a:t>
            </a:fld>
            <a:endParaRPr lang="en-US"/>
          </a:p>
        </p:txBody>
      </p:sp>
    </p:spTree>
    <p:extLst>
      <p:ext uri="{BB962C8B-B14F-4D97-AF65-F5344CB8AC3E}">
        <p14:creationId xmlns:p14="http://schemas.microsoft.com/office/powerpoint/2010/main" val="1449145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p:txBody>
      </p:sp>
      <p:sp>
        <p:nvSpPr>
          <p:cNvPr id="4" name="Slide Number Placeholder 3"/>
          <p:cNvSpPr>
            <a:spLocks noGrp="1"/>
          </p:cNvSpPr>
          <p:nvPr>
            <p:ph type="sldNum" sz="quarter" idx="10"/>
          </p:nvPr>
        </p:nvSpPr>
        <p:spPr/>
        <p:txBody>
          <a:bodyPr/>
          <a:lstStyle/>
          <a:p>
            <a:fld id="{4DB2BA24-A594-42FE-968E-B893334C608F}" type="slidenum">
              <a:rPr lang="en-US" smtClean="0"/>
              <a:t>8</a:t>
            </a:fld>
            <a:endParaRPr lang="en-US"/>
          </a:p>
        </p:txBody>
      </p:sp>
    </p:spTree>
    <p:extLst>
      <p:ext uri="{BB962C8B-B14F-4D97-AF65-F5344CB8AC3E}">
        <p14:creationId xmlns:p14="http://schemas.microsoft.com/office/powerpoint/2010/main" val="22385828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p:txBody>
      </p:sp>
      <p:sp>
        <p:nvSpPr>
          <p:cNvPr id="4" name="Slide Number Placeholder 3"/>
          <p:cNvSpPr>
            <a:spLocks noGrp="1"/>
          </p:cNvSpPr>
          <p:nvPr>
            <p:ph type="sldNum" sz="quarter" idx="10"/>
          </p:nvPr>
        </p:nvSpPr>
        <p:spPr/>
        <p:txBody>
          <a:bodyPr/>
          <a:lstStyle/>
          <a:p>
            <a:fld id="{4DB2BA24-A594-42FE-968E-B893334C608F}" type="slidenum">
              <a:rPr lang="en-US" smtClean="0"/>
              <a:t>9</a:t>
            </a:fld>
            <a:endParaRPr lang="en-US"/>
          </a:p>
        </p:txBody>
      </p:sp>
    </p:spTree>
    <p:extLst>
      <p:ext uri="{BB962C8B-B14F-4D97-AF65-F5344CB8AC3E}">
        <p14:creationId xmlns:p14="http://schemas.microsoft.com/office/powerpoint/2010/main" val="264616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p:txBody>
      </p:sp>
      <p:sp>
        <p:nvSpPr>
          <p:cNvPr id="4" name="Slide Number Placeholder 3"/>
          <p:cNvSpPr>
            <a:spLocks noGrp="1"/>
          </p:cNvSpPr>
          <p:nvPr>
            <p:ph type="sldNum" sz="quarter" idx="10"/>
          </p:nvPr>
        </p:nvSpPr>
        <p:spPr/>
        <p:txBody>
          <a:bodyPr/>
          <a:lstStyle/>
          <a:p>
            <a:fld id="{4DB2BA24-A594-42FE-968E-B893334C608F}" type="slidenum">
              <a:rPr lang="en-US" smtClean="0"/>
              <a:t>10</a:t>
            </a:fld>
            <a:endParaRPr lang="en-US"/>
          </a:p>
        </p:txBody>
      </p:sp>
    </p:spTree>
    <p:extLst>
      <p:ext uri="{BB962C8B-B14F-4D97-AF65-F5344CB8AC3E}">
        <p14:creationId xmlns:p14="http://schemas.microsoft.com/office/powerpoint/2010/main" val="36210358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p:txBody>
      </p:sp>
      <p:sp>
        <p:nvSpPr>
          <p:cNvPr id="4" name="Slide Number Placeholder 3"/>
          <p:cNvSpPr>
            <a:spLocks noGrp="1"/>
          </p:cNvSpPr>
          <p:nvPr>
            <p:ph type="sldNum" sz="quarter" idx="10"/>
          </p:nvPr>
        </p:nvSpPr>
        <p:spPr/>
        <p:txBody>
          <a:bodyPr/>
          <a:lstStyle/>
          <a:p>
            <a:fld id="{4DB2BA24-A594-42FE-968E-B893334C608F}" type="slidenum">
              <a:rPr lang="en-US" smtClean="0"/>
              <a:t>11</a:t>
            </a:fld>
            <a:endParaRPr lang="en-US"/>
          </a:p>
        </p:txBody>
      </p:sp>
    </p:spTree>
    <p:extLst>
      <p:ext uri="{BB962C8B-B14F-4D97-AF65-F5344CB8AC3E}">
        <p14:creationId xmlns:p14="http://schemas.microsoft.com/office/powerpoint/2010/main" val="20181935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p:txBody>
      </p:sp>
      <p:sp>
        <p:nvSpPr>
          <p:cNvPr id="4" name="Slide Number Placeholder 3"/>
          <p:cNvSpPr>
            <a:spLocks noGrp="1"/>
          </p:cNvSpPr>
          <p:nvPr>
            <p:ph type="sldNum" sz="quarter" idx="10"/>
          </p:nvPr>
        </p:nvSpPr>
        <p:spPr/>
        <p:txBody>
          <a:bodyPr/>
          <a:lstStyle/>
          <a:p>
            <a:fld id="{4DB2BA24-A594-42FE-968E-B893334C608F}" type="slidenum">
              <a:rPr lang="en-US" smtClean="0"/>
              <a:t>12</a:t>
            </a:fld>
            <a:endParaRPr lang="en-US"/>
          </a:p>
        </p:txBody>
      </p:sp>
    </p:spTree>
    <p:extLst>
      <p:ext uri="{BB962C8B-B14F-4D97-AF65-F5344CB8AC3E}">
        <p14:creationId xmlns:p14="http://schemas.microsoft.com/office/powerpoint/2010/main" val="37273544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33CDC2B-E2B4-4204-A3F5-26B711BCA9E4}" type="datetimeFigureOut">
              <a:rPr lang="en-US" smtClean="0"/>
              <a:t>10/17/2020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C08301-3C3A-4D49-A7E9-983AE62A55A9}" type="slidenum">
              <a:rPr lang="en-US" smtClean="0"/>
              <a:t>‹#›</a:t>
            </a:fld>
            <a:endParaRPr lang="en-US"/>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325688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Date Placeholder 2"/>
          <p:cNvSpPr>
            <a:spLocks noGrp="1"/>
          </p:cNvSpPr>
          <p:nvPr>
            <p:ph type="dt" sz="half" idx="10"/>
          </p:nvPr>
        </p:nvSpPr>
        <p:spPr/>
        <p:txBody>
          <a:bodyPr/>
          <a:lstStyle/>
          <a:p>
            <a:fld id="{C33CDC2B-E2B4-4204-A3F5-26B711BCA9E4}" type="datetimeFigureOut">
              <a:rPr lang="en-US" smtClean="0"/>
              <a:t>10/17/2020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AC08301-3C3A-4D49-A7E9-983AE62A55A9}" type="slidenum">
              <a:rPr lang="en-US" smtClean="0"/>
              <a:t>‹#›</a:t>
            </a:fld>
            <a:endParaRPr lang="en-US"/>
          </a:p>
        </p:txBody>
      </p:sp>
    </p:spTree>
    <p:extLst>
      <p:ext uri="{BB962C8B-B14F-4D97-AF65-F5344CB8AC3E}">
        <p14:creationId xmlns:p14="http://schemas.microsoft.com/office/powerpoint/2010/main" val="20878763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33CDC2B-E2B4-4204-A3F5-26B711BCA9E4}" type="datetimeFigureOut">
              <a:rPr lang="en-US" smtClean="0"/>
              <a:t>10/17/2020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C08301-3C3A-4D49-A7E9-983AE62A55A9}" type="slidenum">
              <a:rPr lang="en-US" smtClean="0"/>
              <a:t>‹#›</a:t>
            </a:fld>
            <a:endParaRPr lang="en-US"/>
          </a:p>
        </p:txBody>
      </p:sp>
    </p:spTree>
    <p:extLst>
      <p:ext uri="{BB962C8B-B14F-4D97-AF65-F5344CB8AC3E}">
        <p14:creationId xmlns:p14="http://schemas.microsoft.com/office/powerpoint/2010/main" val="32160487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33CDC2B-E2B4-4204-A3F5-26B711BCA9E4}" type="datetimeFigureOut">
              <a:rPr lang="en-US" smtClean="0"/>
              <a:t>10/17/2020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C08301-3C3A-4D49-A7E9-983AE62A55A9}" type="slidenum">
              <a:rPr lang="en-US" smtClean="0"/>
              <a:t>‹#›</a:t>
            </a:fld>
            <a:endParaRPr lang="en-US"/>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345216281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33CDC2B-E2B4-4204-A3F5-26B711BCA9E4}" type="datetimeFigureOut">
              <a:rPr lang="en-US" smtClean="0"/>
              <a:t>10/17/2020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C08301-3C3A-4D49-A7E9-983AE62A55A9}" type="slidenum">
              <a:rPr lang="en-US" smtClean="0"/>
              <a:t>‹#›</a:t>
            </a:fld>
            <a:endParaRPr lang="en-US"/>
          </a:p>
        </p:txBody>
      </p:sp>
    </p:spTree>
    <p:extLst>
      <p:ext uri="{BB962C8B-B14F-4D97-AF65-F5344CB8AC3E}">
        <p14:creationId xmlns:p14="http://schemas.microsoft.com/office/powerpoint/2010/main" val="2821248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33CDC2B-E2B4-4204-A3F5-26B711BCA9E4}" type="datetimeFigureOut">
              <a:rPr lang="en-US" smtClean="0"/>
              <a:t>10/17/2020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C08301-3C3A-4D49-A7E9-983AE62A55A9}" type="slidenum">
              <a:rPr lang="en-US" smtClean="0"/>
              <a:t>‹#›</a:t>
            </a:fld>
            <a:endParaRPr lang="en-US"/>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358064800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33CDC2B-E2B4-4204-A3F5-26B711BCA9E4}" type="datetimeFigureOut">
              <a:rPr lang="en-US" smtClean="0"/>
              <a:t>10/17/2020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C08301-3C3A-4D49-A7E9-983AE62A55A9}" type="slidenum">
              <a:rPr lang="en-US" smtClean="0"/>
              <a:t>‹#›</a:t>
            </a:fld>
            <a:endParaRPr lang="en-US"/>
          </a:p>
        </p:txBody>
      </p:sp>
    </p:spTree>
    <p:extLst>
      <p:ext uri="{BB962C8B-B14F-4D97-AF65-F5344CB8AC3E}">
        <p14:creationId xmlns:p14="http://schemas.microsoft.com/office/powerpoint/2010/main" val="363478660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33CDC2B-E2B4-4204-A3F5-26B711BCA9E4}" type="datetimeFigureOut">
              <a:rPr lang="en-US" smtClean="0"/>
              <a:t>10/17/2020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C08301-3C3A-4D49-A7E9-983AE62A55A9}" type="slidenum">
              <a:rPr lang="en-US" smtClean="0"/>
              <a:t>‹#›</a:t>
            </a:fld>
            <a:endParaRPr lang="en-US"/>
          </a:p>
        </p:txBody>
      </p:sp>
    </p:spTree>
    <p:extLst>
      <p:ext uri="{BB962C8B-B14F-4D97-AF65-F5344CB8AC3E}">
        <p14:creationId xmlns:p14="http://schemas.microsoft.com/office/powerpoint/2010/main" val="167298116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33CDC2B-E2B4-4204-A3F5-26B711BCA9E4}" type="datetimeFigureOut">
              <a:rPr lang="en-US" smtClean="0"/>
              <a:t>10/17/2020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C08301-3C3A-4D49-A7E9-983AE62A55A9}" type="slidenum">
              <a:rPr lang="en-US" smtClean="0"/>
              <a:t>‹#›</a:t>
            </a:fld>
            <a:endParaRPr lang="en-US"/>
          </a:p>
        </p:txBody>
      </p:sp>
    </p:spTree>
    <p:extLst>
      <p:ext uri="{BB962C8B-B14F-4D97-AF65-F5344CB8AC3E}">
        <p14:creationId xmlns:p14="http://schemas.microsoft.com/office/powerpoint/2010/main" val="33352286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33CDC2B-E2B4-4204-A3F5-26B711BCA9E4}" type="datetimeFigureOut">
              <a:rPr lang="en-US" smtClean="0"/>
              <a:t>10/17/2020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C08301-3C3A-4D49-A7E9-983AE62A55A9}" type="slidenum">
              <a:rPr lang="en-US" smtClean="0"/>
              <a:t>‹#›</a:t>
            </a:fld>
            <a:endParaRPr lang="en-US"/>
          </a:p>
        </p:txBody>
      </p:sp>
    </p:spTree>
    <p:extLst>
      <p:ext uri="{BB962C8B-B14F-4D97-AF65-F5344CB8AC3E}">
        <p14:creationId xmlns:p14="http://schemas.microsoft.com/office/powerpoint/2010/main" val="14591244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en-US"/>
              <a:t>Click to edit Master title style</a:t>
            </a:r>
            <a:endParaRPr lang="en-US" dirty="0"/>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33CDC2B-E2B4-4204-A3F5-26B711BCA9E4}" type="datetimeFigureOut">
              <a:rPr lang="en-US" smtClean="0"/>
              <a:t>10/17/2020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C08301-3C3A-4D49-A7E9-983AE62A55A9}" type="slidenum">
              <a:rPr lang="en-US" smtClean="0"/>
              <a:t>‹#›</a:t>
            </a:fld>
            <a:endParaRPr lang="en-US"/>
          </a:p>
        </p:txBody>
      </p:sp>
    </p:spTree>
    <p:extLst>
      <p:ext uri="{BB962C8B-B14F-4D97-AF65-F5344CB8AC3E}">
        <p14:creationId xmlns:p14="http://schemas.microsoft.com/office/powerpoint/2010/main" val="22169323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4211" y="685800"/>
            <a:ext cx="4937655" cy="361526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08133" y="685801"/>
            <a:ext cx="4934479" cy="3615266"/>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33CDC2B-E2B4-4204-A3F5-26B711BCA9E4}" type="datetimeFigureOut">
              <a:rPr lang="en-US" smtClean="0"/>
              <a:t>10/17/2020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AC08301-3C3A-4D49-A7E9-983AE62A55A9}" type="slidenum">
              <a:rPr lang="en-US" smtClean="0"/>
              <a:t>‹#›</a:t>
            </a:fld>
            <a:endParaRPr lang="en-US"/>
          </a:p>
        </p:txBody>
      </p:sp>
    </p:spTree>
    <p:extLst>
      <p:ext uri="{BB962C8B-B14F-4D97-AF65-F5344CB8AC3E}">
        <p14:creationId xmlns:p14="http://schemas.microsoft.com/office/powerpoint/2010/main" val="13286171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33CDC2B-E2B4-4204-A3F5-26B711BCA9E4}" type="datetimeFigureOut">
              <a:rPr lang="en-US" smtClean="0"/>
              <a:t>10/17/2020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AC08301-3C3A-4D49-A7E9-983AE62A55A9}" type="slidenum">
              <a:rPr lang="en-US" smtClean="0"/>
              <a:t>‹#›</a:t>
            </a:fld>
            <a:endParaRPr lang="en-US"/>
          </a:p>
        </p:txBody>
      </p:sp>
    </p:spTree>
    <p:extLst>
      <p:ext uri="{BB962C8B-B14F-4D97-AF65-F5344CB8AC3E}">
        <p14:creationId xmlns:p14="http://schemas.microsoft.com/office/powerpoint/2010/main" val="31535022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33CDC2B-E2B4-4204-A3F5-26B711BCA9E4}" type="datetimeFigureOut">
              <a:rPr lang="en-US" smtClean="0"/>
              <a:t>10/17/2020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AC08301-3C3A-4D49-A7E9-983AE62A55A9}" type="slidenum">
              <a:rPr lang="en-US" smtClean="0"/>
              <a:t>‹#›</a:t>
            </a:fld>
            <a:endParaRPr lang="en-US"/>
          </a:p>
        </p:txBody>
      </p:sp>
    </p:spTree>
    <p:extLst>
      <p:ext uri="{BB962C8B-B14F-4D97-AF65-F5344CB8AC3E}">
        <p14:creationId xmlns:p14="http://schemas.microsoft.com/office/powerpoint/2010/main" val="34113949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33CDC2B-E2B4-4204-A3F5-26B711BCA9E4}" type="datetimeFigureOut">
              <a:rPr lang="en-US" smtClean="0"/>
              <a:t>10/17/2020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AC08301-3C3A-4D49-A7E9-983AE62A55A9}" type="slidenum">
              <a:rPr lang="en-US" smtClean="0"/>
              <a:t>‹#›</a:t>
            </a:fld>
            <a:endParaRPr lang="en-US"/>
          </a:p>
        </p:txBody>
      </p:sp>
    </p:spTree>
    <p:extLst>
      <p:ext uri="{BB962C8B-B14F-4D97-AF65-F5344CB8AC3E}">
        <p14:creationId xmlns:p14="http://schemas.microsoft.com/office/powerpoint/2010/main" val="35595244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33CDC2B-E2B4-4204-A3F5-26B711BCA9E4}" type="datetimeFigureOut">
              <a:rPr lang="en-US" smtClean="0"/>
              <a:t>10/17/2020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AC08301-3C3A-4D49-A7E9-983AE62A55A9}" type="slidenum">
              <a:rPr lang="en-US" smtClean="0"/>
              <a:t>‹#›</a:t>
            </a:fld>
            <a:endParaRPr lang="en-US"/>
          </a:p>
        </p:txBody>
      </p:sp>
    </p:spTree>
    <p:extLst>
      <p:ext uri="{BB962C8B-B14F-4D97-AF65-F5344CB8AC3E}">
        <p14:creationId xmlns:p14="http://schemas.microsoft.com/office/powerpoint/2010/main" val="42248711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33CDC2B-E2B4-4204-A3F5-26B711BCA9E4}" type="datetimeFigureOut">
              <a:rPr lang="en-US" smtClean="0"/>
              <a:t>10/17/2020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AC08301-3C3A-4D49-A7E9-983AE62A55A9}" type="slidenum">
              <a:rPr lang="en-US" smtClean="0"/>
              <a:t>‹#›</a:t>
            </a:fld>
            <a:endParaRPr lang="en-US"/>
          </a:p>
        </p:txBody>
      </p:sp>
    </p:spTree>
    <p:extLst>
      <p:ext uri="{BB962C8B-B14F-4D97-AF65-F5344CB8AC3E}">
        <p14:creationId xmlns:p14="http://schemas.microsoft.com/office/powerpoint/2010/main" val="3011721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C33CDC2B-E2B4-4204-A3F5-26B711BCA9E4}" type="datetimeFigureOut">
              <a:rPr lang="en-US" smtClean="0"/>
              <a:t>10/17/2020</a:t>
            </a:fld>
            <a:endParaRPr lang="en-US"/>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en-US"/>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fld id="{4AC08301-3C3A-4D49-A7E9-983AE62A55A9}" type="slidenum">
              <a:rPr lang="en-US" smtClean="0"/>
              <a:t>‹#›</a:t>
            </a:fld>
            <a:endParaRPr lang="en-US"/>
          </a:p>
        </p:txBody>
      </p:sp>
    </p:spTree>
    <p:extLst>
      <p:ext uri="{BB962C8B-B14F-4D97-AF65-F5344CB8AC3E}">
        <p14:creationId xmlns:p14="http://schemas.microsoft.com/office/powerpoint/2010/main" val="936106945"/>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hyperlink" Target="https://microservices.io/patterns/decomposition/service-per-team.html" TargetMode="External"/><Relationship Id="rId2" Type="http://schemas.openxmlformats.org/officeDocument/2006/relationships/notesSlide" Target="../notesSlides/notesSlide31.xml"/><Relationship Id="rId1" Type="http://schemas.openxmlformats.org/officeDocument/2006/relationships/slideLayout" Target="../slideLayouts/slideLayout13.xml"/><Relationship Id="rId4" Type="http://schemas.openxmlformats.org/officeDocument/2006/relationships/hyperlink" Target="https://microservices.io/patterns/decomposition/self-contained-service.html"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7.xml"/><Relationship Id="rId1" Type="http://schemas.openxmlformats.org/officeDocument/2006/relationships/slideLayout" Target="../slideLayouts/slideLayout13.xml"/><Relationship Id="rId4" Type="http://schemas.openxmlformats.org/officeDocument/2006/relationships/image" Target="../media/image5.sv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3" Type="http://schemas.openxmlformats.org/officeDocument/2006/relationships/hyperlink" Target="https://azure.microsoft.com/en-us/services/api-management/" TargetMode="External"/><Relationship Id="rId2" Type="http://schemas.openxmlformats.org/officeDocument/2006/relationships/notesSlide" Target="../notesSlides/notesSlide40.xml"/><Relationship Id="rId1" Type="http://schemas.openxmlformats.org/officeDocument/2006/relationships/slideLayout" Target="../slideLayouts/slideLayout13.xml"/><Relationship Id="rId6" Type="http://schemas.openxmlformats.org/officeDocument/2006/relationships/hyperlink" Target="https://docs.microsoft.com/en-us/dotnet/architecture/microservices/multi-container-microservice-net-applications/implement-api-gateways-with-ocelot#implementing-your-api-gateways-with-ocelot" TargetMode="External"/><Relationship Id="rId5" Type="http://schemas.openxmlformats.org/officeDocument/2006/relationships/hyperlink" Target="https://konghq.com/kong/" TargetMode="External"/><Relationship Id="rId4" Type="http://schemas.openxmlformats.org/officeDocument/2006/relationships/hyperlink" Target="https://cloud.google.com/apigee" TargetMode="Externa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8" Type="http://schemas.openxmlformats.org/officeDocument/2006/relationships/hyperlink" Target="https://www.pluralsight.com/courses/microservices-architecture" TargetMode="External"/><Relationship Id="rId3" Type="http://schemas.openxmlformats.org/officeDocument/2006/relationships/hyperlink" Target="https://docs.microsoft.com/en-us/azure/architecture/microservices/design/" TargetMode="External"/><Relationship Id="rId7" Type="http://schemas.openxmlformats.org/officeDocument/2006/relationships/hyperlink" Target="https://www.pluralsight.com/courses/microservices-architectural-design-patterns-playbook" TargetMode="External"/><Relationship Id="rId2" Type="http://schemas.openxmlformats.org/officeDocument/2006/relationships/notesSlide" Target="../notesSlides/notesSlide42.xml"/><Relationship Id="rId1" Type="http://schemas.openxmlformats.org/officeDocument/2006/relationships/slideLayout" Target="../slideLayouts/slideLayout13.xml"/><Relationship Id="rId6" Type="http://schemas.openxmlformats.org/officeDocument/2006/relationships/hyperlink" Target="https://subscription.packtpub.com/book/programming/9781788834094" TargetMode="External"/><Relationship Id="rId5" Type="http://schemas.openxmlformats.org/officeDocument/2006/relationships/hyperlink" Target="https://www.domainlanguage.com/wp-content/uploads/2016/04/GettingStartedWithDDDWhenSurroundedByLegacySystemsV1.pdf" TargetMode="External"/><Relationship Id="rId10" Type="http://schemas.openxmlformats.org/officeDocument/2006/relationships/hyperlink" Target="https://github.com/ketan-gote/ddd-example" TargetMode="External"/><Relationship Id="rId4" Type="http://schemas.openxmlformats.org/officeDocument/2006/relationships/hyperlink" Target="https://dzone.com/articles/microservice-architecture-and-design-patterns-for" TargetMode="External"/><Relationship Id="rId9" Type="http://schemas.openxmlformats.org/officeDocument/2006/relationships/hyperlink" Target="https://ocelot.readthedocs.io/en/latest/introduction/gettingstarted.html" TargetMode="External"/></Relationships>
</file>

<file path=ppt/slides/_rels/slide51.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23.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3.xml"/><Relationship Id="rId4" Type="http://schemas.openxmlformats.org/officeDocument/2006/relationships/image" Target="../media/image5.sv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setăText 6">
            <a:extLst>
              <a:ext uri="{FF2B5EF4-FFF2-40B4-BE49-F238E27FC236}">
                <a16:creationId xmlns:a16="http://schemas.microsoft.com/office/drawing/2014/main" id="{A2E8D9BF-22FD-48D1-89A4-184B8F9D7C58}"/>
              </a:ext>
            </a:extLst>
          </p:cNvPr>
          <p:cNvSpPr txBox="1"/>
          <p:nvPr/>
        </p:nvSpPr>
        <p:spPr>
          <a:xfrm>
            <a:off x="8833104" y="6309360"/>
            <a:ext cx="3602736" cy="369332"/>
          </a:xfrm>
          <a:prstGeom prst="rect">
            <a:avLst/>
          </a:prstGeom>
          <a:noFill/>
        </p:spPr>
        <p:txBody>
          <a:bodyPr wrap="square" rtlCol="0">
            <a:spAutoFit/>
          </a:bodyPr>
          <a:lstStyle/>
          <a:p>
            <a:r>
              <a:rPr lang="en-US" dirty="0"/>
              <a:t>18.10.2019</a:t>
            </a:r>
          </a:p>
        </p:txBody>
      </p:sp>
      <p:pic>
        <p:nvPicPr>
          <p:cNvPr id="8" name="Picture 7">
            <a:extLst>
              <a:ext uri="{FF2B5EF4-FFF2-40B4-BE49-F238E27FC236}">
                <a16:creationId xmlns:a16="http://schemas.microsoft.com/office/drawing/2014/main" id="{558370EA-1166-4F71-8759-BA96ECA215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spTree>
    <p:extLst>
      <p:ext uri="{BB962C8B-B14F-4D97-AF65-F5344CB8AC3E}">
        <p14:creationId xmlns:p14="http://schemas.microsoft.com/office/powerpoint/2010/main" val="23895824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setăText 4"/>
          <p:cNvSpPr txBox="1"/>
          <p:nvPr/>
        </p:nvSpPr>
        <p:spPr>
          <a:xfrm>
            <a:off x="460119" y="255348"/>
            <a:ext cx="11594592" cy="707886"/>
          </a:xfrm>
          <a:prstGeom prst="rect">
            <a:avLst/>
          </a:prstGeom>
          <a:noFill/>
        </p:spPr>
        <p:txBody>
          <a:bodyPr wrap="square" rtlCol="0">
            <a:spAutoFit/>
          </a:bodyPr>
          <a:lstStyle/>
          <a:p>
            <a:r>
              <a:rPr lang="en-US" sz="4000" dirty="0">
                <a:solidFill>
                  <a:srgbClr val="002060"/>
                </a:solidFill>
                <a:latin typeface="+mj-lt"/>
              </a:rPr>
              <a:t>Microservices Features</a:t>
            </a:r>
          </a:p>
        </p:txBody>
      </p:sp>
      <p:cxnSp>
        <p:nvCxnSpPr>
          <p:cNvPr id="19" name="Conector drept 18"/>
          <p:cNvCxnSpPr/>
          <p:nvPr/>
        </p:nvCxnSpPr>
        <p:spPr>
          <a:xfrm flipV="1">
            <a:off x="574740" y="1097280"/>
            <a:ext cx="3430332" cy="36576"/>
          </a:xfrm>
          <a:prstGeom prst="line">
            <a:avLst/>
          </a:prstGeom>
          <a:ln>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cxnSp>
        <p:nvCxnSpPr>
          <p:cNvPr id="20" name="Conector drept 19"/>
          <p:cNvCxnSpPr/>
          <p:nvPr/>
        </p:nvCxnSpPr>
        <p:spPr>
          <a:xfrm flipV="1">
            <a:off x="836868" y="1163200"/>
            <a:ext cx="3430332" cy="36576"/>
          </a:xfrm>
          <a:prstGeom prst="line">
            <a:avLst/>
          </a:prstGeom>
          <a:ln>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cxnSp>
        <p:nvCxnSpPr>
          <p:cNvPr id="21" name="Conector drept 20"/>
          <p:cNvCxnSpPr/>
          <p:nvPr/>
        </p:nvCxnSpPr>
        <p:spPr>
          <a:xfrm flipV="1">
            <a:off x="449129" y="1078992"/>
            <a:ext cx="3430332" cy="36576"/>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cxnSp>
        <p:nvCxnSpPr>
          <p:cNvPr id="22" name="Conector drept 21"/>
          <p:cNvCxnSpPr/>
          <p:nvPr/>
        </p:nvCxnSpPr>
        <p:spPr>
          <a:xfrm flipV="1">
            <a:off x="836868" y="1011969"/>
            <a:ext cx="3430332" cy="36576"/>
          </a:xfrm>
          <a:prstGeom prst="line">
            <a:avLst/>
          </a:prstGeom>
          <a:ln>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596B38C8-34C6-4E99-B27C-A244F14756B1}"/>
              </a:ext>
            </a:extLst>
          </p:cNvPr>
          <p:cNvSpPr>
            <a:spLocks noGrp="1"/>
          </p:cNvSpPr>
          <p:nvPr>
            <p:ph type="body" idx="1"/>
          </p:nvPr>
        </p:nvSpPr>
        <p:spPr/>
        <p:txBody>
          <a:bodyPr/>
          <a:lstStyle/>
          <a:p>
            <a:endParaRPr lang="en-US"/>
          </a:p>
        </p:txBody>
      </p:sp>
      <p:pic>
        <p:nvPicPr>
          <p:cNvPr id="2" name="Picture 1">
            <a:extLst>
              <a:ext uri="{FF2B5EF4-FFF2-40B4-BE49-F238E27FC236}">
                <a16:creationId xmlns:a16="http://schemas.microsoft.com/office/drawing/2014/main" id="{597B9BA9-A506-4CD5-8474-F20011C220EF}"/>
              </a:ext>
            </a:extLst>
          </p:cNvPr>
          <p:cNvPicPr>
            <a:picLocks noChangeAspect="1"/>
          </p:cNvPicPr>
          <p:nvPr/>
        </p:nvPicPr>
        <p:blipFill>
          <a:blip r:embed="rId3"/>
          <a:stretch>
            <a:fillRect/>
          </a:stretch>
        </p:blipFill>
        <p:spPr>
          <a:xfrm>
            <a:off x="684211" y="1314431"/>
            <a:ext cx="9514021" cy="5334000"/>
          </a:xfrm>
          <a:prstGeom prst="rect">
            <a:avLst/>
          </a:prstGeom>
        </p:spPr>
      </p:pic>
    </p:spTree>
    <p:extLst>
      <p:ext uri="{BB962C8B-B14F-4D97-AF65-F5344CB8AC3E}">
        <p14:creationId xmlns:p14="http://schemas.microsoft.com/office/powerpoint/2010/main" val="20130703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setăText 4"/>
          <p:cNvSpPr txBox="1"/>
          <p:nvPr/>
        </p:nvSpPr>
        <p:spPr>
          <a:xfrm>
            <a:off x="460119" y="255348"/>
            <a:ext cx="11594592" cy="707886"/>
          </a:xfrm>
          <a:prstGeom prst="rect">
            <a:avLst/>
          </a:prstGeom>
          <a:noFill/>
        </p:spPr>
        <p:txBody>
          <a:bodyPr wrap="square" rtlCol="0">
            <a:spAutoFit/>
          </a:bodyPr>
          <a:lstStyle/>
          <a:p>
            <a:r>
              <a:rPr lang="en-US" sz="4000" dirty="0">
                <a:solidFill>
                  <a:srgbClr val="002060"/>
                </a:solidFill>
                <a:latin typeface="+mj-lt"/>
              </a:rPr>
              <a:t>Microservices Features</a:t>
            </a:r>
          </a:p>
        </p:txBody>
      </p:sp>
      <p:cxnSp>
        <p:nvCxnSpPr>
          <p:cNvPr id="19" name="Conector drept 18"/>
          <p:cNvCxnSpPr/>
          <p:nvPr/>
        </p:nvCxnSpPr>
        <p:spPr>
          <a:xfrm flipV="1">
            <a:off x="574740" y="1097280"/>
            <a:ext cx="3430332" cy="36576"/>
          </a:xfrm>
          <a:prstGeom prst="line">
            <a:avLst/>
          </a:prstGeom>
          <a:ln>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cxnSp>
        <p:nvCxnSpPr>
          <p:cNvPr id="20" name="Conector drept 19"/>
          <p:cNvCxnSpPr/>
          <p:nvPr/>
        </p:nvCxnSpPr>
        <p:spPr>
          <a:xfrm flipV="1">
            <a:off x="836868" y="1163200"/>
            <a:ext cx="3430332" cy="36576"/>
          </a:xfrm>
          <a:prstGeom prst="line">
            <a:avLst/>
          </a:prstGeom>
          <a:ln>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cxnSp>
        <p:nvCxnSpPr>
          <p:cNvPr id="21" name="Conector drept 20"/>
          <p:cNvCxnSpPr/>
          <p:nvPr/>
        </p:nvCxnSpPr>
        <p:spPr>
          <a:xfrm flipV="1">
            <a:off x="449129" y="1078992"/>
            <a:ext cx="3430332" cy="36576"/>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cxnSp>
        <p:nvCxnSpPr>
          <p:cNvPr id="22" name="Conector drept 21"/>
          <p:cNvCxnSpPr/>
          <p:nvPr/>
        </p:nvCxnSpPr>
        <p:spPr>
          <a:xfrm flipV="1">
            <a:off x="836868" y="1011969"/>
            <a:ext cx="3430332" cy="36576"/>
          </a:xfrm>
          <a:prstGeom prst="line">
            <a:avLst/>
          </a:prstGeom>
          <a:ln>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sp>
        <p:nvSpPr>
          <p:cNvPr id="8" name="Text Placeholder 2">
            <a:extLst>
              <a:ext uri="{FF2B5EF4-FFF2-40B4-BE49-F238E27FC236}">
                <a16:creationId xmlns:a16="http://schemas.microsoft.com/office/drawing/2014/main" id="{BA47D2D5-B52F-4C97-8A04-240E074BB356}"/>
              </a:ext>
            </a:extLst>
          </p:cNvPr>
          <p:cNvSpPr>
            <a:spLocks noGrp="1"/>
          </p:cNvSpPr>
          <p:nvPr>
            <p:ph type="body" idx="1"/>
          </p:nvPr>
        </p:nvSpPr>
        <p:spPr>
          <a:xfrm>
            <a:off x="460119" y="1587500"/>
            <a:ext cx="9293481" cy="4381500"/>
          </a:xfrm>
        </p:spPr>
        <p:txBody>
          <a:bodyPr>
            <a:noAutofit/>
          </a:bodyPr>
          <a:lstStyle/>
          <a:p>
            <a:pPr marL="457200" indent="-457200">
              <a:buFont typeface="Arial" panose="020B0604020202020204" pitchFamily="34" charset="0"/>
              <a:buChar char="•"/>
            </a:pPr>
            <a:r>
              <a:rPr lang="en-US" sz="3200" b="1" dirty="0"/>
              <a:t>Decoupling</a:t>
            </a:r>
            <a:r>
              <a:rPr lang="en-US" sz="3200" dirty="0"/>
              <a:t> – Services within a system are largely decoupled. So the application as a whole can be easily built, altered, and scaled</a:t>
            </a:r>
          </a:p>
          <a:p>
            <a:pPr marL="457200" indent="-457200">
              <a:buFont typeface="Arial" panose="020B0604020202020204" pitchFamily="34" charset="0"/>
              <a:buChar char="•"/>
            </a:pPr>
            <a:r>
              <a:rPr lang="en-US" sz="3200" b="1" dirty="0"/>
              <a:t>Componentization</a:t>
            </a:r>
            <a:r>
              <a:rPr lang="en-US" sz="3200" dirty="0"/>
              <a:t> – Microservices are treated as independent components that can be easily replaced and upgraded</a:t>
            </a:r>
          </a:p>
        </p:txBody>
      </p:sp>
    </p:spTree>
    <p:extLst>
      <p:ext uri="{BB962C8B-B14F-4D97-AF65-F5344CB8AC3E}">
        <p14:creationId xmlns:p14="http://schemas.microsoft.com/office/powerpoint/2010/main" val="1850616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setăText 4"/>
          <p:cNvSpPr txBox="1"/>
          <p:nvPr/>
        </p:nvSpPr>
        <p:spPr>
          <a:xfrm>
            <a:off x="460119" y="255348"/>
            <a:ext cx="11594592" cy="707886"/>
          </a:xfrm>
          <a:prstGeom prst="rect">
            <a:avLst/>
          </a:prstGeom>
          <a:noFill/>
        </p:spPr>
        <p:txBody>
          <a:bodyPr wrap="square" rtlCol="0">
            <a:spAutoFit/>
          </a:bodyPr>
          <a:lstStyle/>
          <a:p>
            <a:r>
              <a:rPr lang="en-US" sz="4000" dirty="0">
                <a:solidFill>
                  <a:srgbClr val="002060"/>
                </a:solidFill>
                <a:latin typeface="+mj-lt"/>
              </a:rPr>
              <a:t>Microservices Features</a:t>
            </a:r>
          </a:p>
        </p:txBody>
      </p:sp>
      <p:cxnSp>
        <p:nvCxnSpPr>
          <p:cNvPr id="19" name="Conector drept 18"/>
          <p:cNvCxnSpPr/>
          <p:nvPr/>
        </p:nvCxnSpPr>
        <p:spPr>
          <a:xfrm flipV="1">
            <a:off x="574740" y="1097280"/>
            <a:ext cx="3430332" cy="36576"/>
          </a:xfrm>
          <a:prstGeom prst="line">
            <a:avLst/>
          </a:prstGeom>
          <a:ln>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cxnSp>
        <p:nvCxnSpPr>
          <p:cNvPr id="20" name="Conector drept 19"/>
          <p:cNvCxnSpPr/>
          <p:nvPr/>
        </p:nvCxnSpPr>
        <p:spPr>
          <a:xfrm flipV="1">
            <a:off x="836868" y="1163200"/>
            <a:ext cx="3430332" cy="36576"/>
          </a:xfrm>
          <a:prstGeom prst="line">
            <a:avLst/>
          </a:prstGeom>
          <a:ln>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cxnSp>
        <p:nvCxnSpPr>
          <p:cNvPr id="21" name="Conector drept 20"/>
          <p:cNvCxnSpPr/>
          <p:nvPr/>
        </p:nvCxnSpPr>
        <p:spPr>
          <a:xfrm flipV="1">
            <a:off x="449129" y="1078992"/>
            <a:ext cx="3430332" cy="36576"/>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cxnSp>
        <p:nvCxnSpPr>
          <p:cNvPr id="22" name="Conector drept 21"/>
          <p:cNvCxnSpPr/>
          <p:nvPr/>
        </p:nvCxnSpPr>
        <p:spPr>
          <a:xfrm flipV="1">
            <a:off x="836868" y="1011969"/>
            <a:ext cx="3430332" cy="36576"/>
          </a:xfrm>
          <a:prstGeom prst="line">
            <a:avLst/>
          </a:prstGeom>
          <a:ln>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sp>
        <p:nvSpPr>
          <p:cNvPr id="8" name="Text Placeholder 2">
            <a:extLst>
              <a:ext uri="{FF2B5EF4-FFF2-40B4-BE49-F238E27FC236}">
                <a16:creationId xmlns:a16="http://schemas.microsoft.com/office/drawing/2014/main" id="{BA47D2D5-B52F-4C97-8A04-240E074BB356}"/>
              </a:ext>
            </a:extLst>
          </p:cNvPr>
          <p:cNvSpPr>
            <a:spLocks noGrp="1"/>
          </p:cNvSpPr>
          <p:nvPr>
            <p:ph type="body" idx="1"/>
          </p:nvPr>
        </p:nvSpPr>
        <p:spPr>
          <a:xfrm>
            <a:off x="460119" y="1587500"/>
            <a:ext cx="9293481" cy="4381500"/>
          </a:xfrm>
        </p:spPr>
        <p:txBody>
          <a:bodyPr>
            <a:noAutofit/>
          </a:bodyPr>
          <a:lstStyle/>
          <a:p>
            <a:pPr marL="457200" indent="-457200">
              <a:buFont typeface="Arial" panose="020B0604020202020204" pitchFamily="34" charset="0"/>
              <a:buChar char="•"/>
            </a:pPr>
            <a:r>
              <a:rPr lang="en-US" sz="3200" b="1" dirty="0"/>
              <a:t>Business Capabilities</a:t>
            </a:r>
            <a:r>
              <a:rPr lang="en-US" sz="3200" dirty="0"/>
              <a:t> – Microservices are very simple and focus on a single capability </a:t>
            </a:r>
          </a:p>
          <a:p>
            <a:pPr marL="457200" indent="-457200">
              <a:buFont typeface="Arial" panose="020B0604020202020204" pitchFamily="34" charset="0"/>
              <a:buChar char="•"/>
            </a:pPr>
            <a:r>
              <a:rPr lang="en-US" sz="3200" b="1" dirty="0"/>
              <a:t>Autonomy</a:t>
            </a:r>
            <a:r>
              <a:rPr lang="en-US" sz="3200" dirty="0"/>
              <a:t> – Developers and teams can work independently of each other, thus increasing speed</a:t>
            </a:r>
          </a:p>
        </p:txBody>
      </p:sp>
    </p:spTree>
    <p:extLst>
      <p:ext uri="{BB962C8B-B14F-4D97-AF65-F5344CB8AC3E}">
        <p14:creationId xmlns:p14="http://schemas.microsoft.com/office/powerpoint/2010/main" val="979833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setăText 4"/>
          <p:cNvSpPr txBox="1"/>
          <p:nvPr/>
        </p:nvSpPr>
        <p:spPr>
          <a:xfrm>
            <a:off x="460119" y="255348"/>
            <a:ext cx="11594592" cy="707886"/>
          </a:xfrm>
          <a:prstGeom prst="rect">
            <a:avLst/>
          </a:prstGeom>
          <a:noFill/>
        </p:spPr>
        <p:txBody>
          <a:bodyPr wrap="square" rtlCol="0">
            <a:spAutoFit/>
          </a:bodyPr>
          <a:lstStyle/>
          <a:p>
            <a:r>
              <a:rPr lang="en-US" sz="4000" dirty="0">
                <a:solidFill>
                  <a:srgbClr val="002060"/>
                </a:solidFill>
                <a:latin typeface="+mj-lt"/>
              </a:rPr>
              <a:t>Microservices Features</a:t>
            </a:r>
          </a:p>
        </p:txBody>
      </p:sp>
      <p:cxnSp>
        <p:nvCxnSpPr>
          <p:cNvPr id="19" name="Conector drept 18"/>
          <p:cNvCxnSpPr/>
          <p:nvPr/>
        </p:nvCxnSpPr>
        <p:spPr>
          <a:xfrm flipV="1">
            <a:off x="574740" y="1097280"/>
            <a:ext cx="3430332" cy="36576"/>
          </a:xfrm>
          <a:prstGeom prst="line">
            <a:avLst/>
          </a:prstGeom>
          <a:ln>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cxnSp>
        <p:nvCxnSpPr>
          <p:cNvPr id="20" name="Conector drept 19"/>
          <p:cNvCxnSpPr/>
          <p:nvPr/>
        </p:nvCxnSpPr>
        <p:spPr>
          <a:xfrm flipV="1">
            <a:off x="836868" y="1163200"/>
            <a:ext cx="3430332" cy="36576"/>
          </a:xfrm>
          <a:prstGeom prst="line">
            <a:avLst/>
          </a:prstGeom>
          <a:ln>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cxnSp>
        <p:nvCxnSpPr>
          <p:cNvPr id="21" name="Conector drept 20"/>
          <p:cNvCxnSpPr/>
          <p:nvPr/>
        </p:nvCxnSpPr>
        <p:spPr>
          <a:xfrm flipV="1">
            <a:off x="449129" y="1078992"/>
            <a:ext cx="3430332" cy="36576"/>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cxnSp>
        <p:nvCxnSpPr>
          <p:cNvPr id="22" name="Conector drept 21"/>
          <p:cNvCxnSpPr/>
          <p:nvPr/>
        </p:nvCxnSpPr>
        <p:spPr>
          <a:xfrm flipV="1">
            <a:off x="836868" y="1011969"/>
            <a:ext cx="3430332" cy="36576"/>
          </a:xfrm>
          <a:prstGeom prst="line">
            <a:avLst/>
          </a:prstGeom>
          <a:ln>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sp>
        <p:nvSpPr>
          <p:cNvPr id="8" name="Text Placeholder 2">
            <a:extLst>
              <a:ext uri="{FF2B5EF4-FFF2-40B4-BE49-F238E27FC236}">
                <a16:creationId xmlns:a16="http://schemas.microsoft.com/office/drawing/2014/main" id="{BA47D2D5-B52F-4C97-8A04-240E074BB356}"/>
              </a:ext>
            </a:extLst>
          </p:cNvPr>
          <p:cNvSpPr>
            <a:spLocks noGrp="1"/>
          </p:cNvSpPr>
          <p:nvPr>
            <p:ph type="body" idx="1"/>
          </p:nvPr>
        </p:nvSpPr>
        <p:spPr>
          <a:xfrm>
            <a:off x="460119" y="1587500"/>
            <a:ext cx="9293481" cy="4381500"/>
          </a:xfrm>
        </p:spPr>
        <p:txBody>
          <a:bodyPr>
            <a:noAutofit/>
          </a:bodyPr>
          <a:lstStyle/>
          <a:p>
            <a:pPr marL="457200" indent="-457200">
              <a:buFont typeface="Arial" panose="020B0604020202020204" pitchFamily="34" charset="0"/>
              <a:buChar char="•"/>
            </a:pPr>
            <a:r>
              <a:rPr lang="en-US" sz="3200" b="1" dirty="0"/>
              <a:t>Continuous Delivery</a:t>
            </a:r>
            <a:r>
              <a:rPr lang="en-US" sz="3200" dirty="0"/>
              <a:t> – Allows frequent releases of software, through systematic automation of software creation, testing, and approval </a:t>
            </a:r>
          </a:p>
          <a:p>
            <a:pPr marL="457200" indent="-457200">
              <a:buFont typeface="Arial" panose="020B0604020202020204" pitchFamily="34" charset="0"/>
              <a:buChar char="•"/>
            </a:pPr>
            <a:r>
              <a:rPr lang="en-US" sz="3200" b="1" dirty="0"/>
              <a:t>Responsibility</a:t>
            </a:r>
            <a:r>
              <a:rPr lang="en-US" sz="3200" dirty="0"/>
              <a:t> – Microservices do not focus on applications as projects. Instead, they treat applications as products for which they are responsible </a:t>
            </a:r>
          </a:p>
        </p:txBody>
      </p:sp>
    </p:spTree>
    <p:extLst>
      <p:ext uri="{BB962C8B-B14F-4D97-AF65-F5344CB8AC3E}">
        <p14:creationId xmlns:p14="http://schemas.microsoft.com/office/powerpoint/2010/main" val="3161588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setăText 4"/>
          <p:cNvSpPr txBox="1"/>
          <p:nvPr/>
        </p:nvSpPr>
        <p:spPr>
          <a:xfrm>
            <a:off x="460119" y="255348"/>
            <a:ext cx="11594592" cy="707886"/>
          </a:xfrm>
          <a:prstGeom prst="rect">
            <a:avLst/>
          </a:prstGeom>
          <a:noFill/>
        </p:spPr>
        <p:txBody>
          <a:bodyPr wrap="square" rtlCol="0">
            <a:spAutoFit/>
          </a:bodyPr>
          <a:lstStyle/>
          <a:p>
            <a:r>
              <a:rPr lang="en-US" sz="4000" dirty="0">
                <a:solidFill>
                  <a:srgbClr val="002060"/>
                </a:solidFill>
                <a:latin typeface="+mj-lt"/>
              </a:rPr>
              <a:t>Microservices Features</a:t>
            </a:r>
          </a:p>
        </p:txBody>
      </p:sp>
      <p:cxnSp>
        <p:nvCxnSpPr>
          <p:cNvPr id="19" name="Conector drept 18"/>
          <p:cNvCxnSpPr/>
          <p:nvPr/>
        </p:nvCxnSpPr>
        <p:spPr>
          <a:xfrm flipV="1">
            <a:off x="574740" y="1097280"/>
            <a:ext cx="3430332" cy="36576"/>
          </a:xfrm>
          <a:prstGeom prst="line">
            <a:avLst/>
          </a:prstGeom>
          <a:ln>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cxnSp>
        <p:nvCxnSpPr>
          <p:cNvPr id="20" name="Conector drept 19"/>
          <p:cNvCxnSpPr/>
          <p:nvPr/>
        </p:nvCxnSpPr>
        <p:spPr>
          <a:xfrm flipV="1">
            <a:off x="836868" y="1163200"/>
            <a:ext cx="3430332" cy="36576"/>
          </a:xfrm>
          <a:prstGeom prst="line">
            <a:avLst/>
          </a:prstGeom>
          <a:ln>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cxnSp>
        <p:nvCxnSpPr>
          <p:cNvPr id="21" name="Conector drept 20"/>
          <p:cNvCxnSpPr/>
          <p:nvPr/>
        </p:nvCxnSpPr>
        <p:spPr>
          <a:xfrm flipV="1">
            <a:off x="449129" y="1078992"/>
            <a:ext cx="3430332" cy="36576"/>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cxnSp>
        <p:nvCxnSpPr>
          <p:cNvPr id="22" name="Conector drept 21"/>
          <p:cNvCxnSpPr/>
          <p:nvPr/>
        </p:nvCxnSpPr>
        <p:spPr>
          <a:xfrm flipV="1">
            <a:off x="836868" y="1011969"/>
            <a:ext cx="3430332" cy="36576"/>
          </a:xfrm>
          <a:prstGeom prst="line">
            <a:avLst/>
          </a:prstGeom>
          <a:ln>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sp>
        <p:nvSpPr>
          <p:cNvPr id="8" name="Text Placeholder 2">
            <a:extLst>
              <a:ext uri="{FF2B5EF4-FFF2-40B4-BE49-F238E27FC236}">
                <a16:creationId xmlns:a16="http://schemas.microsoft.com/office/drawing/2014/main" id="{BA47D2D5-B52F-4C97-8A04-240E074BB356}"/>
              </a:ext>
            </a:extLst>
          </p:cNvPr>
          <p:cNvSpPr>
            <a:spLocks noGrp="1"/>
          </p:cNvSpPr>
          <p:nvPr>
            <p:ph type="body" idx="1"/>
          </p:nvPr>
        </p:nvSpPr>
        <p:spPr>
          <a:xfrm>
            <a:off x="460119" y="1587500"/>
            <a:ext cx="9293481" cy="4381500"/>
          </a:xfrm>
        </p:spPr>
        <p:txBody>
          <a:bodyPr>
            <a:noAutofit/>
          </a:bodyPr>
          <a:lstStyle/>
          <a:p>
            <a:pPr marL="457200" indent="-457200">
              <a:buFont typeface="Arial" panose="020B0604020202020204" pitchFamily="34" charset="0"/>
              <a:buChar char="•"/>
            </a:pPr>
            <a:r>
              <a:rPr lang="en-US" sz="3200" b="1" dirty="0"/>
              <a:t>Decentralized Governance</a:t>
            </a:r>
            <a:r>
              <a:rPr lang="en-US" sz="3200" dirty="0"/>
              <a:t> – The focus is on using the right tool for the right job. That means there is no standardized pattern or any technology pattern. Developers have the freedom to choose the best useful tools to solve their problems </a:t>
            </a:r>
          </a:p>
          <a:p>
            <a:pPr marL="457200" indent="-457200">
              <a:buFont typeface="Arial" panose="020B0604020202020204" pitchFamily="34" charset="0"/>
              <a:buChar char="•"/>
            </a:pPr>
            <a:r>
              <a:rPr lang="en-US" sz="3200" b="1" dirty="0"/>
              <a:t>Agility</a:t>
            </a:r>
            <a:r>
              <a:rPr lang="en-US" sz="3200" dirty="0"/>
              <a:t> – Microservices support agile development. Any new feature can be quickly developed and discarded again</a:t>
            </a:r>
          </a:p>
          <a:p>
            <a:pPr marL="457200" indent="-457200">
              <a:buFont typeface="Arial" panose="020B0604020202020204" pitchFamily="34" charset="0"/>
              <a:buChar char="•"/>
            </a:pPr>
            <a:endParaRPr lang="en-US" sz="3200" dirty="0"/>
          </a:p>
        </p:txBody>
      </p:sp>
    </p:spTree>
    <p:extLst>
      <p:ext uri="{BB962C8B-B14F-4D97-AF65-F5344CB8AC3E}">
        <p14:creationId xmlns:p14="http://schemas.microsoft.com/office/powerpoint/2010/main" val="41284638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setăText 4"/>
          <p:cNvSpPr txBox="1"/>
          <p:nvPr/>
        </p:nvSpPr>
        <p:spPr>
          <a:xfrm>
            <a:off x="460119" y="255348"/>
            <a:ext cx="11594592" cy="707886"/>
          </a:xfrm>
          <a:prstGeom prst="rect">
            <a:avLst/>
          </a:prstGeom>
          <a:noFill/>
        </p:spPr>
        <p:txBody>
          <a:bodyPr wrap="square" rtlCol="0">
            <a:spAutoFit/>
          </a:bodyPr>
          <a:lstStyle/>
          <a:p>
            <a:r>
              <a:rPr lang="en-US" sz="4000" dirty="0">
                <a:solidFill>
                  <a:srgbClr val="002060"/>
                </a:solidFill>
                <a:latin typeface="+mj-lt"/>
              </a:rPr>
              <a:t>Advantages Of Microservices</a:t>
            </a:r>
          </a:p>
        </p:txBody>
      </p:sp>
      <p:cxnSp>
        <p:nvCxnSpPr>
          <p:cNvPr id="19" name="Conector drept 18"/>
          <p:cNvCxnSpPr/>
          <p:nvPr/>
        </p:nvCxnSpPr>
        <p:spPr>
          <a:xfrm flipV="1">
            <a:off x="574740" y="1097280"/>
            <a:ext cx="3430332" cy="36576"/>
          </a:xfrm>
          <a:prstGeom prst="line">
            <a:avLst/>
          </a:prstGeom>
          <a:ln>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cxnSp>
        <p:nvCxnSpPr>
          <p:cNvPr id="20" name="Conector drept 19"/>
          <p:cNvCxnSpPr/>
          <p:nvPr/>
        </p:nvCxnSpPr>
        <p:spPr>
          <a:xfrm flipV="1">
            <a:off x="836868" y="1163200"/>
            <a:ext cx="3430332" cy="36576"/>
          </a:xfrm>
          <a:prstGeom prst="line">
            <a:avLst/>
          </a:prstGeom>
          <a:ln>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cxnSp>
        <p:nvCxnSpPr>
          <p:cNvPr id="21" name="Conector drept 20"/>
          <p:cNvCxnSpPr/>
          <p:nvPr/>
        </p:nvCxnSpPr>
        <p:spPr>
          <a:xfrm flipV="1">
            <a:off x="449129" y="1078992"/>
            <a:ext cx="3430332" cy="36576"/>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cxnSp>
        <p:nvCxnSpPr>
          <p:cNvPr id="22" name="Conector drept 21"/>
          <p:cNvCxnSpPr/>
          <p:nvPr/>
        </p:nvCxnSpPr>
        <p:spPr>
          <a:xfrm flipV="1">
            <a:off x="836868" y="1011969"/>
            <a:ext cx="3430332" cy="36576"/>
          </a:xfrm>
          <a:prstGeom prst="line">
            <a:avLst/>
          </a:prstGeom>
          <a:ln>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sp>
        <p:nvSpPr>
          <p:cNvPr id="8" name="Text Placeholder 2">
            <a:extLst>
              <a:ext uri="{FF2B5EF4-FFF2-40B4-BE49-F238E27FC236}">
                <a16:creationId xmlns:a16="http://schemas.microsoft.com/office/drawing/2014/main" id="{BA47D2D5-B52F-4C97-8A04-240E074BB356}"/>
              </a:ext>
            </a:extLst>
          </p:cNvPr>
          <p:cNvSpPr>
            <a:spLocks noGrp="1"/>
          </p:cNvSpPr>
          <p:nvPr>
            <p:ph type="body" idx="1"/>
          </p:nvPr>
        </p:nvSpPr>
        <p:spPr>
          <a:xfrm>
            <a:off x="460119" y="1587500"/>
            <a:ext cx="9293481" cy="4381500"/>
          </a:xfrm>
        </p:spPr>
        <p:txBody>
          <a:bodyPr>
            <a:noAutofit/>
          </a:bodyPr>
          <a:lstStyle/>
          <a:p>
            <a:pPr marL="457200" indent="-457200">
              <a:buFont typeface="Arial" panose="020B0604020202020204" pitchFamily="34" charset="0"/>
              <a:buChar char="•"/>
            </a:pPr>
            <a:r>
              <a:rPr lang="en-US" sz="3200" b="1" dirty="0"/>
              <a:t>Independent Development </a:t>
            </a:r>
            <a:r>
              <a:rPr lang="en-US" sz="3200" dirty="0"/>
              <a:t>– All microservices can be easily developed based on their individual functionality</a:t>
            </a:r>
          </a:p>
          <a:p>
            <a:pPr marL="457200" indent="-457200">
              <a:buFont typeface="Arial" panose="020B0604020202020204" pitchFamily="34" charset="0"/>
              <a:buChar char="•"/>
            </a:pPr>
            <a:r>
              <a:rPr lang="en-US" sz="3200" b="1" dirty="0"/>
              <a:t>Independent Deployment </a:t>
            </a:r>
            <a:r>
              <a:rPr lang="en-US" sz="3200" dirty="0"/>
              <a:t>– Based on their services, they can be individually deployed in any application</a:t>
            </a:r>
          </a:p>
        </p:txBody>
      </p:sp>
    </p:spTree>
    <p:extLst>
      <p:ext uri="{BB962C8B-B14F-4D97-AF65-F5344CB8AC3E}">
        <p14:creationId xmlns:p14="http://schemas.microsoft.com/office/powerpoint/2010/main" val="1202239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setăText 4"/>
          <p:cNvSpPr txBox="1"/>
          <p:nvPr/>
        </p:nvSpPr>
        <p:spPr>
          <a:xfrm>
            <a:off x="460119" y="255348"/>
            <a:ext cx="11594592" cy="707886"/>
          </a:xfrm>
          <a:prstGeom prst="rect">
            <a:avLst/>
          </a:prstGeom>
          <a:noFill/>
        </p:spPr>
        <p:txBody>
          <a:bodyPr wrap="square" rtlCol="0">
            <a:spAutoFit/>
          </a:bodyPr>
          <a:lstStyle/>
          <a:p>
            <a:r>
              <a:rPr lang="en-US" sz="4000" dirty="0">
                <a:solidFill>
                  <a:srgbClr val="002060"/>
                </a:solidFill>
                <a:latin typeface="+mj-lt"/>
              </a:rPr>
              <a:t>Advantages Of Microservices</a:t>
            </a:r>
          </a:p>
        </p:txBody>
      </p:sp>
      <p:cxnSp>
        <p:nvCxnSpPr>
          <p:cNvPr id="19" name="Conector drept 18"/>
          <p:cNvCxnSpPr/>
          <p:nvPr/>
        </p:nvCxnSpPr>
        <p:spPr>
          <a:xfrm flipV="1">
            <a:off x="574740" y="1097280"/>
            <a:ext cx="3430332" cy="36576"/>
          </a:xfrm>
          <a:prstGeom prst="line">
            <a:avLst/>
          </a:prstGeom>
          <a:ln>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cxnSp>
        <p:nvCxnSpPr>
          <p:cNvPr id="20" name="Conector drept 19"/>
          <p:cNvCxnSpPr/>
          <p:nvPr/>
        </p:nvCxnSpPr>
        <p:spPr>
          <a:xfrm flipV="1">
            <a:off x="836868" y="1163200"/>
            <a:ext cx="3430332" cy="36576"/>
          </a:xfrm>
          <a:prstGeom prst="line">
            <a:avLst/>
          </a:prstGeom>
          <a:ln>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cxnSp>
        <p:nvCxnSpPr>
          <p:cNvPr id="21" name="Conector drept 20"/>
          <p:cNvCxnSpPr/>
          <p:nvPr/>
        </p:nvCxnSpPr>
        <p:spPr>
          <a:xfrm flipV="1">
            <a:off x="449129" y="1078992"/>
            <a:ext cx="3430332" cy="36576"/>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cxnSp>
        <p:nvCxnSpPr>
          <p:cNvPr id="22" name="Conector drept 21"/>
          <p:cNvCxnSpPr/>
          <p:nvPr/>
        </p:nvCxnSpPr>
        <p:spPr>
          <a:xfrm flipV="1">
            <a:off x="836868" y="1011969"/>
            <a:ext cx="3430332" cy="36576"/>
          </a:xfrm>
          <a:prstGeom prst="line">
            <a:avLst/>
          </a:prstGeom>
          <a:ln>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sp>
        <p:nvSpPr>
          <p:cNvPr id="8" name="Text Placeholder 2">
            <a:extLst>
              <a:ext uri="{FF2B5EF4-FFF2-40B4-BE49-F238E27FC236}">
                <a16:creationId xmlns:a16="http://schemas.microsoft.com/office/drawing/2014/main" id="{BA47D2D5-B52F-4C97-8A04-240E074BB356}"/>
              </a:ext>
            </a:extLst>
          </p:cNvPr>
          <p:cNvSpPr>
            <a:spLocks noGrp="1"/>
          </p:cNvSpPr>
          <p:nvPr>
            <p:ph type="body" idx="1"/>
          </p:nvPr>
        </p:nvSpPr>
        <p:spPr>
          <a:xfrm>
            <a:off x="460119" y="1587500"/>
            <a:ext cx="9293481" cy="4381500"/>
          </a:xfrm>
        </p:spPr>
        <p:txBody>
          <a:bodyPr>
            <a:noAutofit/>
          </a:bodyPr>
          <a:lstStyle/>
          <a:p>
            <a:pPr marL="457200" indent="-457200">
              <a:buFont typeface="Arial" panose="020B0604020202020204" pitchFamily="34" charset="0"/>
              <a:buChar char="•"/>
            </a:pPr>
            <a:r>
              <a:rPr lang="en-US" sz="3200" b="1" dirty="0"/>
              <a:t>Fault Isolation </a:t>
            </a:r>
            <a:r>
              <a:rPr lang="en-US" sz="3200" dirty="0"/>
              <a:t>– Even if one service of the application does not work, the system still continues to function</a:t>
            </a:r>
          </a:p>
          <a:p>
            <a:pPr marL="457200" indent="-457200">
              <a:buFont typeface="Arial" panose="020B0604020202020204" pitchFamily="34" charset="0"/>
              <a:buChar char="•"/>
            </a:pPr>
            <a:r>
              <a:rPr lang="en-US" sz="3200" b="1" dirty="0"/>
              <a:t>Mixed Technology Stack </a:t>
            </a:r>
            <a:r>
              <a:rPr lang="en-US" sz="3200" dirty="0"/>
              <a:t>– Different languages and technologies can be used to build different services of the same application</a:t>
            </a:r>
          </a:p>
        </p:txBody>
      </p:sp>
    </p:spTree>
    <p:extLst>
      <p:ext uri="{BB962C8B-B14F-4D97-AF65-F5344CB8AC3E}">
        <p14:creationId xmlns:p14="http://schemas.microsoft.com/office/powerpoint/2010/main" val="1520140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setăText 4"/>
          <p:cNvSpPr txBox="1"/>
          <p:nvPr/>
        </p:nvSpPr>
        <p:spPr>
          <a:xfrm>
            <a:off x="460119" y="255348"/>
            <a:ext cx="11594592" cy="707886"/>
          </a:xfrm>
          <a:prstGeom prst="rect">
            <a:avLst/>
          </a:prstGeom>
          <a:noFill/>
        </p:spPr>
        <p:txBody>
          <a:bodyPr wrap="square" rtlCol="0">
            <a:spAutoFit/>
          </a:bodyPr>
          <a:lstStyle/>
          <a:p>
            <a:r>
              <a:rPr lang="en-US" sz="4000" dirty="0">
                <a:solidFill>
                  <a:srgbClr val="002060"/>
                </a:solidFill>
                <a:latin typeface="+mj-lt"/>
              </a:rPr>
              <a:t>Advantages Of Microservices</a:t>
            </a:r>
          </a:p>
        </p:txBody>
      </p:sp>
      <p:cxnSp>
        <p:nvCxnSpPr>
          <p:cNvPr id="19" name="Conector drept 18"/>
          <p:cNvCxnSpPr/>
          <p:nvPr/>
        </p:nvCxnSpPr>
        <p:spPr>
          <a:xfrm flipV="1">
            <a:off x="574740" y="1097280"/>
            <a:ext cx="3430332" cy="36576"/>
          </a:xfrm>
          <a:prstGeom prst="line">
            <a:avLst/>
          </a:prstGeom>
          <a:ln>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cxnSp>
        <p:nvCxnSpPr>
          <p:cNvPr id="20" name="Conector drept 19"/>
          <p:cNvCxnSpPr/>
          <p:nvPr/>
        </p:nvCxnSpPr>
        <p:spPr>
          <a:xfrm flipV="1">
            <a:off x="836868" y="1163200"/>
            <a:ext cx="3430332" cy="36576"/>
          </a:xfrm>
          <a:prstGeom prst="line">
            <a:avLst/>
          </a:prstGeom>
          <a:ln>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cxnSp>
        <p:nvCxnSpPr>
          <p:cNvPr id="21" name="Conector drept 20"/>
          <p:cNvCxnSpPr/>
          <p:nvPr/>
        </p:nvCxnSpPr>
        <p:spPr>
          <a:xfrm flipV="1">
            <a:off x="449129" y="1078992"/>
            <a:ext cx="3430332" cy="36576"/>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cxnSp>
        <p:nvCxnSpPr>
          <p:cNvPr id="22" name="Conector drept 21"/>
          <p:cNvCxnSpPr/>
          <p:nvPr/>
        </p:nvCxnSpPr>
        <p:spPr>
          <a:xfrm flipV="1">
            <a:off x="836868" y="1011969"/>
            <a:ext cx="3430332" cy="36576"/>
          </a:xfrm>
          <a:prstGeom prst="line">
            <a:avLst/>
          </a:prstGeom>
          <a:ln>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sp>
        <p:nvSpPr>
          <p:cNvPr id="8" name="Text Placeholder 2">
            <a:extLst>
              <a:ext uri="{FF2B5EF4-FFF2-40B4-BE49-F238E27FC236}">
                <a16:creationId xmlns:a16="http://schemas.microsoft.com/office/drawing/2014/main" id="{BA47D2D5-B52F-4C97-8A04-240E074BB356}"/>
              </a:ext>
            </a:extLst>
          </p:cNvPr>
          <p:cNvSpPr>
            <a:spLocks noGrp="1"/>
          </p:cNvSpPr>
          <p:nvPr>
            <p:ph type="body" idx="1"/>
          </p:nvPr>
        </p:nvSpPr>
        <p:spPr>
          <a:xfrm>
            <a:off x="460119" y="1587500"/>
            <a:ext cx="9293481" cy="4381500"/>
          </a:xfrm>
        </p:spPr>
        <p:txBody>
          <a:bodyPr>
            <a:noAutofit/>
          </a:bodyPr>
          <a:lstStyle/>
          <a:p>
            <a:pPr marL="457200" indent="-457200">
              <a:buFont typeface="Arial" panose="020B0604020202020204" pitchFamily="34" charset="0"/>
              <a:buChar char="•"/>
            </a:pPr>
            <a:r>
              <a:rPr lang="en-US" sz="3200" dirty="0"/>
              <a:t> </a:t>
            </a:r>
            <a:r>
              <a:rPr lang="en-US" sz="3200" b="1" dirty="0"/>
              <a:t>Granular Scaling </a:t>
            </a:r>
            <a:r>
              <a:rPr lang="en-US" sz="3200" dirty="0"/>
              <a:t>–  Individual components can scale as per need, there is no need to scale all components together</a:t>
            </a:r>
          </a:p>
        </p:txBody>
      </p:sp>
    </p:spTree>
    <p:extLst>
      <p:ext uri="{BB962C8B-B14F-4D97-AF65-F5344CB8AC3E}">
        <p14:creationId xmlns:p14="http://schemas.microsoft.com/office/powerpoint/2010/main" val="1856462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setăText 4"/>
          <p:cNvSpPr txBox="1"/>
          <p:nvPr/>
        </p:nvSpPr>
        <p:spPr>
          <a:xfrm>
            <a:off x="460119" y="255348"/>
            <a:ext cx="11594592" cy="707886"/>
          </a:xfrm>
          <a:prstGeom prst="rect">
            <a:avLst/>
          </a:prstGeom>
          <a:noFill/>
        </p:spPr>
        <p:txBody>
          <a:bodyPr wrap="square" rtlCol="0">
            <a:spAutoFit/>
          </a:bodyPr>
          <a:lstStyle/>
          <a:p>
            <a:r>
              <a:rPr lang="en-US" sz="4000" dirty="0">
                <a:solidFill>
                  <a:srgbClr val="002060"/>
                </a:solidFill>
                <a:latin typeface="+mj-lt"/>
              </a:rPr>
              <a:t>Microservices pitfalls</a:t>
            </a:r>
          </a:p>
        </p:txBody>
      </p:sp>
      <p:cxnSp>
        <p:nvCxnSpPr>
          <p:cNvPr id="19" name="Conector drept 18"/>
          <p:cNvCxnSpPr/>
          <p:nvPr/>
        </p:nvCxnSpPr>
        <p:spPr>
          <a:xfrm flipV="1">
            <a:off x="574740" y="1097280"/>
            <a:ext cx="3430332" cy="36576"/>
          </a:xfrm>
          <a:prstGeom prst="line">
            <a:avLst/>
          </a:prstGeom>
          <a:ln>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cxnSp>
        <p:nvCxnSpPr>
          <p:cNvPr id="20" name="Conector drept 19"/>
          <p:cNvCxnSpPr/>
          <p:nvPr/>
        </p:nvCxnSpPr>
        <p:spPr>
          <a:xfrm flipV="1">
            <a:off x="836868" y="1163200"/>
            <a:ext cx="3430332" cy="36576"/>
          </a:xfrm>
          <a:prstGeom prst="line">
            <a:avLst/>
          </a:prstGeom>
          <a:ln>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cxnSp>
        <p:nvCxnSpPr>
          <p:cNvPr id="21" name="Conector drept 20"/>
          <p:cNvCxnSpPr/>
          <p:nvPr/>
        </p:nvCxnSpPr>
        <p:spPr>
          <a:xfrm flipV="1">
            <a:off x="449129" y="1078992"/>
            <a:ext cx="3430332" cy="36576"/>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cxnSp>
        <p:nvCxnSpPr>
          <p:cNvPr id="22" name="Conector drept 21"/>
          <p:cNvCxnSpPr/>
          <p:nvPr/>
        </p:nvCxnSpPr>
        <p:spPr>
          <a:xfrm flipV="1">
            <a:off x="836868" y="1011969"/>
            <a:ext cx="3430332" cy="36576"/>
          </a:xfrm>
          <a:prstGeom prst="line">
            <a:avLst/>
          </a:prstGeom>
          <a:ln>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sp>
        <p:nvSpPr>
          <p:cNvPr id="8" name="Text Placeholder 2">
            <a:extLst>
              <a:ext uri="{FF2B5EF4-FFF2-40B4-BE49-F238E27FC236}">
                <a16:creationId xmlns:a16="http://schemas.microsoft.com/office/drawing/2014/main" id="{BA47D2D5-B52F-4C97-8A04-240E074BB356}"/>
              </a:ext>
            </a:extLst>
          </p:cNvPr>
          <p:cNvSpPr>
            <a:spLocks noGrp="1"/>
          </p:cNvSpPr>
          <p:nvPr>
            <p:ph type="body" idx="1"/>
          </p:nvPr>
        </p:nvSpPr>
        <p:spPr>
          <a:xfrm>
            <a:off x="460119" y="1587500"/>
            <a:ext cx="9293481" cy="4381500"/>
          </a:xfrm>
        </p:spPr>
        <p:txBody>
          <a:bodyPr>
            <a:normAutofit/>
          </a:bodyPr>
          <a:lstStyle/>
          <a:p>
            <a:pPr marL="457200" indent="-457200">
              <a:buFont typeface="Arial" panose="020B0604020202020204" pitchFamily="34" charset="0"/>
              <a:buChar char="•"/>
            </a:pPr>
            <a:r>
              <a:rPr lang="en-US" sz="3200" b="1" dirty="0"/>
              <a:t>Distribution</a:t>
            </a:r>
            <a:r>
              <a:rPr lang="en-US" sz="3200" dirty="0"/>
              <a:t> - Distributed systems are harder to program, since remote calls are slow and are always at risk of failure.</a:t>
            </a:r>
          </a:p>
          <a:p>
            <a:pPr marL="457200" indent="-457200">
              <a:buFont typeface="Arial" panose="020B0604020202020204" pitchFamily="34" charset="0"/>
              <a:buChar char="•"/>
            </a:pPr>
            <a:r>
              <a:rPr lang="en-US" sz="3200" b="1" dirty="0"/>
              <a:t>Eventual Consistency</a:t>
            </a:r>
            <a:r>
              <a:rPr lang="en-US" sz="3200" dirty="0"/>
              <a:t> -  Maintaining strong consistency is extremely difficult for a distributed system, which means everyone has to manage eventual consistency.</a:t>
            </a:r>
          </a:p>
          <a:p>
            <a:pPr marL="457200" indent="-457200">
              <a:buFont typeface="Arial" panose="020B0604020202020204" pitchFamily="34" charset="0"/>
              <a:buChar char="•"/>
            </a:pPr>
            <a:endParaRPr lang="en-US" sz="3200" dirty="0"/>
          </a:p>
          <a:p>
            <a:pPr marL="457200" indent="-457200">
              <a:buFont typeface="Arial" panose="020B0604020202020204" pitchFamily="34" charset="0"/>
              <a:buChar char="•"/>
            </a:pPr>
            <a:endParaRPr lang="en-US" sz="3200" dirty="0"/>
          </a:p>
        </p:txBody>
      </p:sp>
    </p:spTree>
    <p:extLst>
      <p:ext uri="{BB962C8B-B14F-4D97-AF65-F5344CB8AC3E}">
        <p14:creationId xmlns:p14="http://schemas.microsoft.com/office/powerpoint/2010/main" val="5279138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setăText 4"/>
          <p:cNvSpPr txBox="1"/>
          <p:nvPr/>
        </p:nvSpPr>
        <p:spPr>
          <a:xfrm>
            <a:off x="460119" y="255348"/>
            <a:ext cx="11594592" cy="707886"/>
          </a:xfrm>
          <a:prstGeom prst="rect">
            <a:avLst/>
          </a:prstGeom>
          <a:noFill/>
        </p:spPr>
        <p:txBody>
          <a:bodyPr wrap="square" rtlCol="0">
            <a:spAutoFit/>
          </a:bodyPr>
          <a:lstStyle/>
          <a:p>
            <a:r>
              <a:rPr lang="en-US" sz="4000" dirty="0">
                <a:solidFill>
                  <a:srgbClr val="002060"/>
                </a:solidFill>
                <a:latin typeface="+mj-lt"/>
              </a:rPr>
              <a:t>Microservices pitfalls</a:t>
            </a:r>
          </a:p>
        </p:txBody>
      </p:sp>
      <p:cxnSp>
        <p:nvCxnSpPr>
          <p:cNvPr id="19" name="Conector drept 18"/>
          <p:cNvCxnSpPr/>
          <p:nvPr/>
        </p:nvCxnSpPr>
        <p:spPr>
          <a:xfrm flipV="1">
            <a:off x="574740" y="1097280"/>
            <a:ext cx="3430332" cy="36576"/>
          </a:xfrm>
          <a:prstGeom prst="line">
            <a:avLst/>
          </a:prstGeom>
          <a:ln>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cxnSp>
        <p:nvCxnSpPr>
          <p:cNvPr id="20" name="Conector drept 19"/>
          <p:cNvCxnSpPr/>
          <p:nvPr/>
        </p:nvCxnSpPr>
        <p:spPr>
          <a:xfrm flipV="1">
            <a:off x="836868" y="1163200"/>
            <a:ext cx="3430332" cy="36576"/>
          </a:xfrm>
          <a:prstGeom prst="line">
            <a:avLst/>
          </a:prstGeom>
          <a:ln>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cxnSp>
        <p:nvCxnSpPr>
          <p:cNvPr id="21" name="Conector drept 20"/>
          <p:cNvCxnSpPr/>
          <p:nvPr/>
        </p:nvCxnSpPr>
        <p:spPr>
          <a:xfrm flipV="1">
            <a:off x="449129" y="1078992"/>
            <a:ext cx="3430332" cy="36576"/>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cxnSp>
        <p:nvCxnSpPr>
          <p:cNvPr id="22" name="Conector drept 21"/>
          <p:cNvCxnSpPr/>
          <p:nvPr/>
        </p:nvCxnSpPr>
        <p:spPr>
          <a:xfrm flipV="1">
            <a:off x="836868" y="1011969"/>
            <a:ext cx="3430332" cy="36576"/>
          </a:xfrm>
          <a:prstGeom prst="line">
            <a:avLst/>
          </a:prstGeom>
          <a:ln>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sp>
        <p:nvSpPr>
          <p:cNvPr id="8" name="Text Placeholder 2">
            <a:extLst>
              <a:ext uri="{FF2B5EF4-FFF2-40B4-BE49-F238E27FC236}">
                <a16:creationId xmlns:a16="http://schemas.microsoft.com/office/drawing/2014/main" id="{BA47D2D5-B52F-4C97-8A04-240E074BB356}"/>
              </a:ext>
            </a:extLst>
          </p:cNvPr>
          <p:cNvSpPr>
            <a:spLocks noGrp="1"/>
          </p:cNvSpPr>
          <p:nvPr>
            <p:ph type="body" idx="1"/>
          </p:nvPr>
        </p:nvSpPr>
        <p:spPr>
          <a:xfrm>
            <a:off x="460119" y="1587500"/>
            <a:ext cx="9293481" cy="4381500"/>
          </a:xfrm>
        </p:spPr>
        <p:txBody>
          <a:bodyPr>
            <a:normAutofit/>
          </a:bodyPr>
          <a:lstStyle/>
          <a:p>
            <a:pPr marL="457200" indent="-457200">
              <a:buFont typeface="Arial" panose="020B0604020202020204" pitchFamily="34" charset="0"/>
              <a:buChar char="•"/>
            </a:pPr>
            <a:r>
              <a:rPr lang="en-US" sz="3200" b="1" dirty="0"/>
              <a:t>Operational Complexity</a:t>
            </a:r>
            <a:r>
              <a:rPr lang="en-US" sz="3200" dirty="0"/>
              <a:t> - You need a mature operations team to manage lots of services, which are being redeployed regularly.</a:t>
            </a:r>
          </a:p>
          <a:p>
            <a:pPr marL="457200" indent="-457200">
              <a:buFont typeface="Arial" panose="020B0604020202020204" pitchFamily="34" charset="0"/>
              <a:buChar char="•"/>
            </a:pPr>
            <a:endParaRPr lang="en-US" sz="3200" dirty="0"/>
          </a:p>
          <a:p>
            <a:pPr marL="457200" indent="-457200">
              <a:buFont typeface="Arial" panose="020B0604020202020204" pitchFamily="34" charset="0"/>
              <a:buChar char="•"/>
            </a:pPr>
            <a:endParaRPr lang="en-US" sz="3200" dirty="0"/>
          </a:p>
        </p:txBody>
      </p:sp>
    </p:spTree>
    <p:extLst>
      <p:ext uri="{BB962C8B-B14F-4D97-AF65-F5344CB8AC3E}">
        <p14:creationId xmlns:p14="http://schemas.microsoft.com/office/powerpoint/2010/main" val="1543589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18E324-8E6A-461C-80DD-0B1BD5CBABB8}"/>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F9C63261-145F-4729-A276-B8CD3C62330F}"/>
              </a:ext>
            </a:extLst>
          </p:cNvPr>
          <p:cNvSpPr>
            <a:spLocks noGrp="1"/>
          </p:cNvSpPr>
          <p:nvPr>
            <p:ph type="body" idx="1"/>
          </p:nvPr>
        </p:nvSpPr>
        <p:spPr/>
        <p:txBody>
          <a:bodyPr/>
          <a:lstStyle/>
          <a:p>
            <a:endParaRPr lang="en-US"/>
          </a:p>
        </p:txBody>
      </p:sp>
      <p:pic>
        <p:nvPicPr>
          <p:cNvPr id="5" name="Picture 4">
            <a:extLst>
              <a:ext uri="{FF2B5EF4-FFF2-40B4-BE49-F238E27FC236}">
                <a16:creationId xmlns:a16="http://schemas.microsoft.com/office/drawing/2014/main" id="{37FFA059-E293-4774-B4E2-E177EB99E0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8649220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A1080AF1-9933-47D8-9D66-E8B55D8EDCDF}"/>
              </a:ext>
            </a:extLst>
          </p:cNvPr>
          <p:cNvSpPr txBox="1">
            <a:spLocks/>
          </p:cNvSpPr>
          <p:nvPr/>
        </p:nvSpPr>
        <p:spPr>
          <a:xfrm>
            <a:off x="269240" y="3850287"/>
            <a:ext cx="9860674" cy="778226"/>
          </a:xfrm>
          <a:prstGeom prst="rect">
            <a:avLst/>
          </a:prstGeom>
        </p:spPr>
        <p:txBody>
          <a:bodyPr vert="horz" lIns="91440" tIns="45720" rIns="91440" bIns="45720" rtlCol="0" anchor="b"/>
          <a:lstStyle>
            <a:defPPr>
              <a:defRPr lang="en-US"/>
            </a:defPPr>
            <a:lvl1pPr marL="0" algn="r" defTabSz="457200" rtl="0" eaLnBrk="1" latinLnBrk="0" hangingPunct="1">
              <a:defRPr sz="3200" b="0" i="0" kern="1200">
                <a:solidFill>
                  <a:schemeClr val="bg2">
                    <a:lumMod val="50000"/>
                  </a:schemeClr>
                </a:solidFill>
                <a:effectLst/>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3200" dirty="0"/>
              <a:t>Decomposition patterns</a:t>
            </a:r>
            <a:endParaRPr lang="en-US" dirty="0"/>
          </a:p>
        </p:txBody>
      </p:sp>
    </p:spTree>
    <p:extLst>
      <p:ext uri="{BB962C8B-B14F-4D97-AF65-F5344CB8AC3E}">
        <p14:creationId xmlns:p14="http://schemas.microsoft.com/office/powerpoint/2010/main" val="23922494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setăText 4"/>
          <p:cNvSpPr txBox="1"/>
          <p:nvPr/>
        </p:nvSpPr>
        <p:spPr>
          <a:xfrm>
            <a:off x="460119" y="255348"/>
            <a:ext cx="11594592" cy="707886"/>
          </a:xfrm>
          <a:prstGeom prst="rect">
            <a:avLst/>
          </a:prstGeom>
          <a:noFill/>
        </p:spPr>
        <p:txBody>
          <a:bodyPr wrap="square" rtlCol="0">
            <a:spAutoFit/>
          </a:bodyPr>
          <a:lstStyle/>
          <a:p>
            <a:r>
              <a:rPr lang="en-US" sz="4000" dirty="0">
                <a:solidFill>
                  <a:srgbClr val="002060"/>
                </a:solidFill>
                <a:latin typeface="+mj-lt"/>
              </a:rPr>
              <a:t>Decomposition Patterns</a:t>
            </a:r>
          </a:p>
        </p:txBody>
      </p:sp>
      <p:cxnSp>
        <p:nvCxnSpPr>
          <p:cNvPr id="19" name="Conector drept 18"/>
          <p:cNvCxnSpPr/>
          <p:nvPr/>
        </p:nvCxnSpPr>
        <p:spPr>
          <a:xfrm flipV="1">
            <a:off x="574740" y="1097280"/>
            <a:ext cx="3430332" cy="36576"/>
          </a:xfrm>
          <a:prstGeom prst="line">
            <a:avLst/>
          </a:prstGeom>
          <a:ln>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cxnSp>
        <p:nvCxnSpPr>
          <p:cNvPr id="20" name="Conector drept 19"/>
          <p:cNvCxnSpPr/>
          <p:nvPr/>
        </p:nvCxnSpPr>
        <p:spPr>
          <a:xfrm flipV="1">
            <a:off x="836868" y="1163200"/>
            <a:ext cx="3430332" cy="36576"/>
          </a:xfrm>
          <a:prstGeom prst="line">
            <a:avLst/>
          </a:prstGeom>
          <a:ln>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cxnSp>
        <p:nvCxnSpPr>
          <p:cNvPr id="21" name="Conector drept 20"/>
          <p:cNvCxnSpPr/>
          <p:nvPr/>
        </p:nvCxnSpPr>
        <p:spPr>
          <a:xfrm flipV="1">
            <a:off x="449129" y="1078992"/>
            <a:ext cx="3430332" cy="36576"/>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cxnSp>
        <p:nvCxnSpPr>
          <p:cNvPr id="22" name="Conector drept 21"/>
          <p:cNvCxnSpPr/>
          <p:nvPr/>
        </p:nvCxnSpPr>
        <p:spPr>
          <a:xfrm flipV="1">
            <a:off x="836868" y="1011969"/>
            <a:ext cx="3430332" cy="36576"/>
          </a:xfrm>
          <a:prstGeom prst="line">
            <a:avLst/>
          </a:prstGeom>
          <a:ln>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sp>
        <p:nvSpPr>
          <p:cNvPr id="8" name="Text Placeholder 2">
            <a:extLst>
              <a:ext uri="{FF2B5EF4-FFF2-40B4-BE49-F238E27FC236}">
                <a16:creationId xmlns:a16="http://schemas.microsoft.com/office/drawing/2014/main" id="{BA47D2D5-B52F-4C97-8A04-240E074BB356}"/>
              </a:ext>
            </a:extLst>
          </p:cNvPr>
          <p:cNvSpPr>
            <a:spLocks noGrp="1"/>
          </p:cNvSpPr>
          <p:nvPr>
            <p:ph type="body" idx="1"/>
          </p:nvPr>
        </p:nvSpPr>
        <p:spPr>
          <a:xfrm>
            <a:off x="460119" y="1587500"/>
            <a:ext cx="9293481" cy="4381500"/>
          </a:xfrm>
        </p:spPr>
        <p:txBody>
          <a:bodyPr>
            <a:normAutofit/>
          </a:bodyPr>
          <a:lstStyle/>
          <a:p>
            <a:pPr marL="457200" indent="-457200">
              <a:buFont typeface="Arial" panose="020B0604020202020204" pitchFamily="34" charset="0"/>
              <a:buChar char="•"/>
            </a:pPr>
            <a:r>
              <a:rPr lang="en-US" sz="3200" dirty="0"/>
              <a:t>Decompose by Subdomain</a:t>
            </a:r>
          </a:p>
          <a:p>
            <a:pPr marL="457200" indent="-457200">
              <a:buFont typeface="Arial" panose="020B0604020202020204" pitchFamily="34" charset="0"/>
              <a:buChar char="•"/>
            </a:pPr>
            <a:r>
              <a:rPr lang="en-US" sz="3200" dirty="0"/>
              <a:t>Decompose by Business Capability </a:t>
            </a:r>
          </a:p>
          <a:p>
            <a:pPr marL="457200" indent="-457200">
              <a:buFont typeface="Arial" panose="020B0604020202020204" pitchFamily="34" charset="0"/>
              <a:buChar char="•"/>
            </a:pPr>
            <a:r>
              <a:rPr lang="en-US" sz="3200" dirty="0"/>
              <a:t>Strangler Pattern</a:t>
            </a:r>
          </a:p>
        </p:txBody>
      </p:sp>
    </p:spTree>
    <p:extLst>
      <p:ext uri="{BB962C8B-B14F-4D97-AF65-F5344CB8AC3E}">
        <p14:creationId xmlns:p14="http://schemas.microsoft.com/office/powerpoint/2010/main" val="1408082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5D488EF-7B01-46FF-960F-4FC94E1F8354}"/>
              </a:ext>
            </a:extLst>
          </p:cNvPr>
          <p:cNvPicPr>
            <a:picLocks noChangeAspect="1"/>
          </p:cNvPicPr>
          <p:nvPr/>
        </p:nvPicPr>
        <p:blipFill>
          <a:blip r:embed="rId3"/>
          <a:stretch>
            <a:fillRect/>
          </a:stretch>
        </p:blipFill>
        <p:spPr>
          <a:xfrm>
            <a:off x="1281874" y="1290339"/>
            <a:ext cx="8583223" cy="4277322"/>
          </a:xfrm>
          <a:prstGeom prst="rect">
            <a:avLst/>
          </a:prstGeom>
        </p:spPr>
      </p:pic>
      <p:sp>
        <p:nvSpPr>
          <p:cNvPr id="11" name="CasetăText 4">
            <a:extLst>
              <a:ext uri="{FF2B5EF4-FFF2-40B4-BE49-F238E27FC236}">
                <a16:creationId xmlns:a16="http://schemas.microsoft.com/office/drawing/2014/main" id="{D7366295-52EA-4D8A-852B-F7BDA2AB0F1B}"/>
              </a:ext>
            </a:extLst>
          </p:cNvPr>
          <p:cNvSpPr txBox="1"/>
          <p:nvPr/>
        </p:nvSpPr>
        <p:spPr>
          <a:xfrm>
            <a:off x="460119" y="255348"/>
            <a:ext cx="11594592" cy="707886"/>
          </a:xfrm>
          <a:prstGeom prst="rect">
            <a:avLst/>
          </a:prstGeom>
          <a:noFill/>
        </p:spPr>
        <p:txBody>
          <a:bodyPr wrap="square" rtlCol="0">
            <a:spAutoFit/>
          </a:bodyPr>
          <a:lstStyle/>
          <a:p>
            <a:r>
              <a:rPr lang="en-US" sz="4000">
                <a:solidFill>
                  <a:srgbClr val="002060"/>
                </a:solidFill>
                <a:latin typeface="+mj-lt"/>
              </a:rPr>
              <a:t>Decompose by Business Capability </a:t>
            </a:r>
            <a:endParaRPr lang="en-US" sz="4000" dirty="0">
              <a:solidFill>
                <a:srgbClr val="002060"/>
              </a:solidFill>
              <a:latin typeface="+mj-lt"/>
            </a:endParaRPr>
          </a:p>
        </p:txBody>
      </p:sp>
    </p:spTree>
    <p:extLst>
      <p:ext uri="{BB962C8B-B14F-4D97-AF65-F5344CB8AC3E}">
        <p14:creationId xmlns:p14="http://schemas.microsoft.com/office/powerpoint/2010/main" val="23814181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setăText 4"/>
          <p:cNvSpPr txBox="1"/>
          <p:nvPr/>
        </p:nvSpPr>
        <p:spPr>
          <a:xfrm>
            <a:off x="460119" y="255348"/>
            <a:ext cx="11594592" cy="707886"/>
          </a:xfrm>
          <a:prstGeom prst="rect">
            <a:avLst/>
          </a:prstGeom>
          <a:noFill/>
        </p:spPr>
        <p:txBody>
          <a:bodyPr wrap="square" rtlCol="0">
            <a:spAutoFit/>
          </a:bodyPr>
          <a:lstStyle/>
          <a:p>
            <a:r>
              <a:rPr lang="en-US" sz="4000" dirty="0">
                <a:solidFill>
                  <a:srgbClr val="002060"/>
                </a:solidFill>
                <a:latin typeface="+mj-lt"/>
              </a:rPr>
              <a:t>Domain-driven design</a:t>
            </a:r>
          </a:p>
        </p:txBody>
      </p:sp>
      <p:cxnSp>
        <p:nvCxnSpPr>
          <p:cNvPr id="19" name="Conector drept 18"/>
          <p:cNvCxnSpPr/>
          <p:nvPr/>
        </p:nvCxnSpPr>
        <p:spPr>
          <a:xfrm flipV="1">
            <a:off x="574740" y="1097280"/>
            <a:ext cx="3430332" cy="36576"/>
          </a:xfrm>
          <a:prstGeom prst="line">
            <a:avLst/>
          </a:prstGeom>
          <a:ln>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cxnSp>
        <p:nvCxnSpPr>
          <p:cNvPr id="20" name="Conector drept 19"/>
          <p:cNvCxnSpPr/>
          <p:nvPr/>
        </p:nvCxnSpPr>
        <p:spPr>
          <a:xfrm flipV="1">
            <a:off x="836868" y="1163200"/>
            <a:ext cx="3430332" cy="36576"/>
          </a:xfrm>
          <a:prstGeom prst="line">
            <a:avLst/>
          </a:prstGeom>
          <a:ln>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cxnSp>
        <p:nvCxnSpPr>
          <p:cNvPr id="21" name="Conector drept 20"/>
          <p:cNvCxnSpPr/>
          <p:nvPr/>
        </p:nvCxnSpPr>
        <p:spPr>
          <a:xfrm flipV="1">
            <a:off x="449129" y="1078992"/>
            <a:ext cx="3430332" cy="36576"/>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cxnSp>
        <p:nvCxnSpPr>
          <p:cNvPr id="22" name="Conector drept 21"/>
          <p:cNvCxnSpPr/>
          <p:nvPr/>
        </p:nvCxnSpPr>
        <p:spPr>
          <a:xfrm flipV="1">
            <a:off x="836868" y="1011969"/>
            <a:ext cx="3430332" cy="36576"/>
          </a:xfrm>
          <a:prstGeom prst="line">
            <a:avLst/>
          </a:prstGeom>
          <a:ln>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17715F8B-7CAF-47C9-837C-81C32A431C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08368" y="2309010"/>
            <a:ext cx="9677400" cy="4385304"/>
          </a:xfrm>
          <a:prstGeom prst="rect">
            <a:avLst/>
          </a:prstGeom>
        </p:spPr>
      </p:pic>
    </p:spTree>
    <p:extLst>
      <p:ext uri="{BB962C8B-B14F-4D97-AF65-F5344CB8AC3E}">
        <p14:creationId xmlns:p14="http://schemas.microsoft.com/office/powerpoint/2010/main" val="7089140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setăText 4"/>
          <p:cNvSpPr txBox="1"/>
          <p:nvPr/>
        </p:nvSpPr>
        <p:spPr>
          <a:xfrm>
            <a:off x="460119" y="255348"/>
            <a:ext cx="11594592" cy="707886"/>
          </a:xfrm>
          <a:prstGeom prst="rect">
            <a:avLst/>
          </a:prstGeom>
          <a:noFill/>
        </p:spPr>
        <p:txBody>
          <a:bodyPr wrap="square" rtlCol="0">
            <a:spAutoFit/>
          </a:bodyPr>
          <a:lstStyle/>
          <a:p>
            <a:r>
              <a:rPr lang="en-US" sz="4000" dirty="0">
                <a:solidFill>
                  <a:srgbClr val="002060"/>
                </a:solidFill>
                <a:latin typeface="+mj-lt"/>
              </a:rPr>
              <a:t>Domain-driven design</a:t>
            </a:r>
          </a:p>
        </p:txBody>
      </p:sp>
      <p:cxnSp>
        <p:nvCxnSpPr>
          <p:cNvPr id="19" name="Conector drept 18"/>
          <p:cNvCxnSpPr/>
          <p:nvPr/>
        </p:nvCxnSpPr>
        <p:spPr>
          <a:xfrm flipV="1">
            <a:off x="574740" y="1097280"/>
            <a:ext cx="3430332" cy="36576"/>
          </a:xfrm>
          <a:prstGeom prst="line">
            <a:avLst/>
          </a:prstGeom>
          <a:ln>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cxnSp>
        <p:nvCxnSpPr>
          <p:cNvPr id="20" name="Conector drept 19"/>
          <p:cNvCxnSpPr/>
          <p:nvPr/>
        </p:nvCxnSpPr>
        <p:spPr>
          <a:xfrm flipV="1">
            <a:off x="836868" y="1163200"/>
            <a:ext cx="3430332" cy="36576"/>
          </a:xfrm>
          <a:prstGeom prst="line">
            <a:avLst/>
          </a:prstGeom>
          <a:ln>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cxnSp>
        <p:nvCxnSpPr>
          <p:cNvPr id="21" name="Conector drept 20"/>
          <p:cNvCxnSpPr/>
          <p:nvPr/>
        </p:nvCxnSpPr>
        <p:spPr>
          <a:xfrm flipV="1">
            <a:off x="449129" y="1078992"/>
            <a:ext cx="3430332" cy="36576"/>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cxnSp>
        <p:nvCxnSpPr>
          <p:cNvPr id="22" name="Conector drept 21"/>
          <p:cNvCxnSpPr/>
          <p:nvPr/>
        </p:nvCxnSpPr>
        <p:spPr>
          <a:xfrm flipV="1">
            <a:off x="836868" y="1011969"/>
            <a:ext cx="3430332" cy="36576"/>
          </a:xfrm>
          <a:prstGeom prst="line">
            <a:avLst/>
          </a:prstGeom>
          <a:ln>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sp>
        <p:nvSpPr>
          <p:cNvPr id="8" name="Text Placeholder 2">
            <a:extLst>
              <a:ext uri="{FF2B5EF4-FFF2-40B4-BE49-F238E27FC236}">
                <a16:creationId xmlns:a16="http://schemas.microsoft.com/office/drawing/2014/main" id="{BA47D2D5-B52F-4C97-8A04-240E074BB356}"/>
              </a:ext>
            </a:extLst>
          </p:cNvPr>
          <p:cNvSpPr>
            <a:spLocks noGrp="1"/>
          </p:cNvSpPr>
          <p:nvPr>
            <p:ph type="body" idx="1"/>
          </p:nvPr>
        </p:nvSpPr>
        <p:spPr>
          <a:xfrm>
            <a:off x="460119" y="1587500"/>
            <a:ext cx="9293481" cy="4381500"/>
          </a:xfrm>
        </p:spPr>
        <p:txBody>
          <a:bodyPr>
            <a:normAutofit/>
          </a:bodyPr>
          <a:lstStyle/>
          <a:p>
            <a:pPr marL="457200" indent="-457200">
              <a:buFont typeface="Arial" panose="020B0604020202020204" pitchFamily="34" charset="0"/>
              <a:buChar char="•"/>
            </a:pPr>
            <a:r>
              <a:rPr lang="en-US" sz="3200" dirty="0"/>
              <a:t> </a:t>
            </a:r>
            <a:r>
              <a:rPr lang="en-US" sz="3200" b="1" dirty="0"/>
              <a:t>Context</a:t>
            </a:r>
            <a:r>
              <a:rPr lang="en-US" sz="3200" dirty="0"/>
              <a:t> - This is the setting in which a word or statement appears that determines its meaning.</a:t>
            </a:r>
          </a:p>
          <a:p>
            <a:pPr marL="457200" indent="-457200">
              <a:buFont typeface="Arial" panose="020B0604020202020204" pitchFamily="34" charset="0"/>
              <a:buChar char="•"/>
            </a:pPr>
            <a:r>
              <a:rPr lang="en-US" sz="3200" dirty="0"/>
              <a:t> </a:t>
            </a:r>
            <a:r>
              <a:rPr lang="en-US" sz="3200" b="1" dirty="0"/>
              <a:t>Domain</a:t>
            </a:r>
            <a:r>
              <a:rPr lang="en-US" sz="3200" dirty="0"/>
              <a:t> - This is a sphere of knowledge (ontology), influence, or activity. The subject area to which the user applies a program is the domain of the software.</a:t>
            </a:r>
          </a:p>
        </p:txBody>
      </p:sp>
    </p:spTree>
    <p:extLst>
      <p:ext uri="{BB962C8B-B14F-4D97-AF65-F5344CB8AC3E}">
        <p14:creationId xmlns:p14="http://schemas.microsoft.com/office/powerpoint/2010/main" val="4044740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setăText 4"/>
          <p:cNvSpPr txBox="1"/>
          <p:nvPr/>
        </p:nvSpPr>
        <p:spPr>
          <a:xfrm>
            <a:off x="460119" y="255348"/>
            <a:ext cx="11594592" cy="707886"/>
          </a:xfrm>
          <a:prstGeom prst="rect">
            <a:avLst/>
          </a:prstGeom>
          <a:noFill/>
        </p:spPr>
        <p:txBody>
          <a:bodyPr wrap="square" rtlCol="0">
            <a:spAutoFit/>
          </a:bodyPr>
          <a:lstStyle/>
          <a:p>
            <a:r>
              <a:rPr lang="en-US" sz="4000" dirty="0">
                <a:solidFill>
                  <a:srgbClr val="002060"/>
                </a:solidFill>
                <a:latin typeface="+mj-lt"/>
              </a:rPr>
              <a:t>Domain-driven design</a:t>
            </a:r>
          </a:p>
        </p:txBody>
      </p:sp>
      <p:cxnSp>
        <p:nvCxnSpPr>
          <p:cNvPr id="19" name="Conector drept 18"/>
          <p:cNvCxnSpPr/>
          <p:nvPr/>
        </p:nvCxnSpPr>
        <p:spPr>
          <a:xfrm flipV="1">
            <a:off x="574740" y="1097280"/>
            <a:ext cx="3430332" cy="36576"/>
          </a:xfrm>
          <a:prstGeom prst="line">
            <a:avLst/>
          </a:prstGeom>
          <a:ln>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cxnSp>
        <p:nvCxnSpPr>
          <p:cNvPr id="20" name="Conector drept 19"/>
          <p:cNvCxnSpPr/>
          <p:nvPr/>
        </p:nvCxnSpPr>
        <p:spPr>
          <a:xfrm flipV="1">
            <a:off x="836868" y="1163200"/>
            <a:ext cx="3430332" cy="36576"/>
          </a:xfrm>
          <a:prstGeom prst="line">
            <a:avLst/>
          </a:prstGeom>
          <a:ln>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cxnSp>
        <p:nvCxnSpPr>
          <p:cNvPr id="21" name="Conector drept 20"/>
          <p:cNvCxnSpPr/>
          <p:nvPr/>
        </p:nvCxnSpPr>
        <p:spPr>
          <a:xfrm flipV="1">
            <a:off x="449129" y="1078992"/>
            <a:ext cx="3430332" cy="36576"/>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cxnSp>
        <p:nvCxnSpPr>
          <p:cNvPr id="22" name="Conector drept 21"/>
          <p:cNvCxnSpPr/>
          <p:nvPr/>
        </p:nvCxnSpPr>
        <p:spPr>
          <a:xfrm flipV="1">
            <a:off x="836868" y="1011969"/>
            <a:ext cx="3430332" cy="36576"/>
          </a:xfrm>
          <a:prstGeom prst="line">
            <a:avLst/>
          </a:prstGeom>
          <a:ln>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sp>
        <p:nvSpPr>
          <p:cNvPr id="8" name="Text Placeholder 2">
            <a:extLst>
              <a:ext uri="{FF2B5EF4-FFF2-40B4-BE49-F238E27FC236}">
                <a16:creationId xmlns:a16="http://schemas.microsoft.com/office/drawing/2014/main" id="{BA47D2D5-B52F-4C97-8A04-240E074BB356}"/>
              </a:ext>
            </a:extLst>
          </p:cNvPr>
          <p:cNvSpPr>
            <a:spLocks noGrp="1"/>
          </p:cNvSpPr>
          <p:nvPr>
            <p:ph type="body" idx="1"/>
          </p:nvPr>
        </p:nvSpPr>
        <p:spPr>
          <a:xfrm>
            <a:off x="460119" y="1587500"/>
            <a:ext cx="9293481" cy="4381500"/>
          </a:xfrm>
        </p:spPr>
        <p:txBody>
          <a:bodyPr>
            <a:normAutofit lnSpcReduction="10000"/>
          </a:bodyPr>
          <a:lstStyle/>
          <a:p>
            <a:pPr marL="457200" indent="-457200">
              <a:buFont typeface="Arial" panose="020B0604020202020204" pitchFamily="34" charset="0"/>
              <a:buChar char="•"/>
            </a:pPr>
            <a:r>
              <a:rPr lang="en-US" sz="3200" b="1" dirty="0"/>
              <a:t>Model</a:t>
            </a:r>
            <a:r>
              <a:rPr lang="en-US" sz="3200" dirty="0"/>
              <a:t> - This is a system of abstractions that describes selected aspects of a domain and can be used to solve problems related to that domain.</a:t>
            </a:r>
          </a:p>
          <a:p>
            <a:pPr marL="457200" indent="-457200">
              <a:buFont typeface="Arial" panose="020B0604020202020204" pitchFamily="34" charset="0"/>
              <a:buChar char="•"/>
            </a:pPr>
            <a:r>
              <a:rPr lang="en-US" sz="3200" b="1" dirty="0"/>
              <a:t>Ubiquitous language</a:t>
            </a:r>
            <a:r>
              <a:rPr lang="en-US" sz="3200" dirty="0"/>
              <a:t> - This is a language structured around the domain model and used by all team members(domain experts and software experts) to connect all the activities of the team with the software.</a:t>
            </a:r>
          </a:p>
        </p:txBody>
      </p:sp>
    </p:spTree>
    <p:extLst>
      <p:ext uri="{BB962C8B-B14F-4D97-AF65-F5344CB8AC3E}">
        <p14:creationId xmlns:p14="http://schemas.microsoft.com/office/powerpoint/2010/main" val="3614818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setăText 4"/>
          <p:cNvSpPr txBox="1"/>
          <p:nvPr/>
        </p:nvSpPr>
        <p:spPr>
          <a:xfrm>
            <a:off x="460119" y="255348"/>
            <a:ext cx="11594592" cy="707886"/>
          </a:xfrm>
          <a:prstGeom prst="rect">
            <a:avLst/>
          </a:prstGeom>
          <a:noFill/>
        </p:spPr>
        <p:txBody>
          <a:bodyPr wrap="square" rtlCol="0">
            <a:spAutoFit/>
          </a:bodyPr>
          <a:lstStyle/>
          <a:p>
            <a:r>
              <a:rPr lang="en-US" sz="4000" dirty="0">
                <a:solidFill>
                  <a:srgbClr val="002060"/>
                </a:solidFill>
                <a:latin typeface="+mj-lt"/>
              </a:rPr>
              <a:t>Bounded context</a:t>
            </a:r>
          </a:p>
        </p:txBody>
      </p:sp>
      <p:cxnSp>
        <p:nvCxnSpPr>
          <p:cNvPr id="19" name="Conector drept 18"/>
          <p:cNvCxnSpPr/>
          <p:nvPr/>
        </p:nvCxnSpPr>
        <p:spPr>
          <a:xfrm flipV="1">
            <a:off x="574740" y="1097280"/>
            <a:ext cx="3430332" cy="36576"/>
          </a:xfrm>
          <a:prstGeom prst="line">
            <a:avLst/>
          </a:prstGeom>
          <a:ln>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cxnSp>
        <p:nvCxnSpPr>
          <p:cNvPr id="20" name="Conector drept 19"/>
          <p:cNvCxnSpPr/>
          <p:nvPr/>
        </p:nvCxnSpPr>
        <p:spPr>
          <a:xfrm flipV="1">
            <a:off x="836868" y="1163200"/>
            <a:ext cx="3430332" cy="36576"/>
          </a:xfrm>
          <a:prstGeom prst="line">
            <a:avLst/>
          </a:prstGeom>
          <a:ln>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cxnSp>
        <p:nvCxnSpPr>
          <p:cNvPr id="21" name="Conector drept 20"/>
          <p:cNvCxnSpPr/>
          <p:nvPr/>
        </p:nvCxnSpPr>
        <p:spPr>
          <a:xfrm flipV="1">
            <a:off x="449129" y="1078992"/>
            <a:ext cx="3430332" cy="36576"/>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cxnSp>
        <p:nvCxnSpPr>
          <p:cNvPr id="22" name="Conector drept 21"/>
          <p:cNvCxnSpPr/>
          <p:nvPr/>
        </p:nvCxnSpPr>
        <p:spPr>
          <a:xfrm flipV="1">
            <a:off x="836868" y="1011969"/>
            <a:ext cx="3430332" cy="36576"/>
          </a:xfrm>
          <a:prstGeom prst="line">
            <a:avLst/>
          </a:prstGeom>
          <a:ln>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sp>
        <p:nvSpPr>
          <p:cNvPr id="8" name="Text Placeholder 2">
            <a:extLst>
              <a:ext uri="{FF2B5EF4-FFF2-40B4-BE49-F238E27FC236}">
                <a16:creationId xmlns:a16="http://schemas.microsoft.com/office/drawing/2014/main" id="{BA47D2D5-B52F-4C97-8A04-240E074BB356}"/>
              </a:ext>
            </a:extLst>
          </p:cNvPr>
          <p:cNvSpPr>
            <a:spLocks noGrp="1"/>
          </p:cNvSpPr>
          <p:nvPr>
            <p:ph type="body" idx="1"/>
          </p:nvPr>
        </p:nvSpPr>
        <p:spPr>
          <a:xfrm>
            <a:off x="460119" y="1587500"/>
            <a:ext cx="9293481" cy="4381500"/>
          </a:xfrm>
        </p:spPr>
        <p:txBody>
          <a:bodyPr>
            <a:normAutofit/>
          </a:bodyPr>
          <a:lstStyle/>
          <a:p>
            <a:pPr marL="457200" indent="-457200">
              <a:buFont typeface="Arial" panose="020B0604020202020204" pitchFamily="34" charset="0"/>
              <a:buChar char="•"/>
            </a:pPr>
            <a:r>
              <a:rPr lang="en-US" sz="3200" dirty="0"/>
              <a:t>Domain consists of multiple bounded contexts. Each BC represents a domain function.</a:t>
            </a:r>
          </a:p>
          <a:p>
            <a:pPr marL="457200" indent="-457200">
              <a:buFont typeface="Arial" panose="020B0604020202020204" pitchFamily="34" charset="0"/>
              <a:buChar char="•"/>
            </a:pPr>
            <a:r>
              <a:rPr lang="en-US" sz="3200" dirty="0"/>
              <a:t>Bounded context for design encourages loose coupling and high cohesion</a:t>
            </a:r>
          </a:p>
        </p:txBody>
      </p:sp>
    </p:spTree>
    <p:extLst>
      <p:ext uri="{BB962C8B-B14F-4D97-AF65-F5344CB8AC3E}">
        <p14:creationId xmlns:p14="http://schemas.microsoft.com/office/powerpoint/2010/main" val="4084946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asetăText 4">
            <a:extLst>
              <a:ext uri="{FF2B5EF4-FFF2-40B4-BE49-F238E27FC236}">
                <a16:creationId xmlns:a16="http://schemas.microsoft.com/office/drawing/2014/main" id="{D7366295-52EA-4D8A-852B-F7BDA2AB0F1B}"/>
              </a:ext>
            </a:extLst>
          </p:cNvPr>
          <p:cNvSpPr txBox="1"/>
          <p:nvPr/>
        </p:nvSpPr>
        <p:spPr>
          <a:xfrm>
            <a:off x="460119" y="255348"/>
            <a:ext cx="11594592" cy="707886"/>
          </a:xfrm>
          <a:prstGeom prst="rect">
            <a:avLst/>
          </a:prstGeom>
          <a:noFill/>
        </p:spPr>
        <p:txBody>
          <a:bodyPr wrap="square" rtlCol="0">
            <a:spAutoFit/>
          </a:bodyPr>
          <a:lstStyle/>
          <a:p>
            <a:r>
              <a:rPr lang="en-US" sz="4000" dirty="0">
                <a:solidFill>
                  <a:srgbClr val="002060"/>
                </a:solidFill>
                <a:latin typeface="+mj-lt"/>
              </a:rPr>
              <a:t>Decompose by Subdomains</a:t>
            </a:r>
          </a:p>
        </p:txBody>
      </p:sp>
      <p:sp>
        <p:nvSpPr>
          <p:cNvPr id="4" name="Text Placeholder 2">
            <a:extLst>
              <a:ext uri="{FF2B5EF4-FFF2-40B4-BE49-F238E27FC236}">
                <a16:creationId xmlns:a16="http://schemas.microsoft.com/office/drawing/2014/main" id="{D1073C4B-D356-48CA-9347-A8326558D0A1}"/>
              </a:ext>
            </a:extLst>
          </p:cNvPr>
          <p:cNvSpPr>
            <a:spLocks noGrp="1"/>
          </p:cNvSpPr>
          <p:nvPr>
            <p:ph type="body" idx="1"/>
          </p:nvPr>
        </p:nvSpPr>
        <p:spPr>
          <a:xfrm>
            <a:off x="460119" y="1587500"/>
            <a:ext cx="9293481" cy="4381500"/>
          </a:xfrm>
        </p:spPr>
        <p:txBody>
          <a:bodyPr>
            <a:normAutofit/>
          </a:bodyPr>
          <a:lstStyle/>
          <a:p>
            <a:pPr marL="457200" indent="-457200">
              <a:buFont typeface="Arial" panose="020B0604020202020204" pitchFamily="34" charset="0"/>
              <a:buChar char="•"/>
            </a:pPr>
            <a:r>
              <a:rPr lang="en-US" sz="3200" dirty="0"/>
              <a:t>Core</a:t>
            </a:r>
          </a:p>
          <a:p>
            <a:pPr marL="457200" indent="-457200">
              <a:buFont typeface="Arial" panose="020B0604020202020204" pitchFamily="34" charset="0"/>
              <a:buChar char="•"/>
            </a:pPr>
            <a:r>
              <a:rPr lang="en-US" sz="3200" dirty="0"/>
              <a:t>Supporting </a:t>
            </a:r>
          </a:p>
          <a:p>
            <a:pPr marL="457200" indent="-457200">
              <a:buFont typeface="Arial" panose="020B0604020202020204" pitchFamily="34" charset="0"/>
              <a:buChar char="•"/>
            </a:pPr>
            <a:r>
              <a:rPr lang="en-US" sz="3200" dirty="0"/>
              <a:t>Generic</a:t>
            </a:r>
          </a:p>
        </p:txBody>
      </p:sp>
    </p:spTree>
    <p:extLst>
      <p:ext uri="{BB962C8B-B14F-4D97-AF65-F5344CB8AC3E}">
        <p14:creationId xmlns:p14="http://schemas.microsoft.com/office/powerpoint/2010/main" val="1736092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setăText 4"/>
          <p:cNvSpPr txBox="1"/>
          <p:nvPr/>
        </p:nvSpPr>
        <p:spPr>
          <a:xfrm>
            <a:off x="460119" y="255348"/>
            <a:ext cx="11594592" cy="707886"/>
          </a:xfrm>
          <a:prstGeom prst="rect">
            <a:avLst/>
          </a:prstGeom>
          <a:noFill/>
        </p:spPr>
        <p:txBody>
          <a:bodyPr wrap="square" rtlCol="0">
            <a:spAutoFit/>
          </a:bodyPr>
          <a:lstStyle/>
          <a:p>
            <a:r>
              <a:rPr lang="en-US" sz="4000" dirty="0">
                <a:solidFill>
                  <a:srgbClr val="002060"/>
                </a:solidFill>
              </a:rPr>
              <a:t>Steps to follow</a:t>
            </a:r>
          </a:p>
        </p:txBody>
      </p:sp>
      <p:cxnSp>
        <p:nvCxnSpPr>
          <p:cNvPr id="19" name="Conector drept 18"/>
          <p:cNvCxnSpPr/>
          <p:nvPr/>
        </p:nvCxnSpPr>
        <p:spPr>
          <a:xfrm flipV="1">
            <a:off x="574740" y="1097280"/>
            <a:ext cx="3430332" cy="36576"/>
          </a:xfrm>
          <a:prstGeom prst="line">
            <a:avLst/>
          </a:prstGeom>
          <a:ln>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cxnSp>
        <p:nvCxnSpPr>
          <p:cNvPr id="20" name="Conector drept 19"/>
          <p:cNvCxnSpPr/>
          <p:nvPr/>
        </p:nvCxnSpPr>
        <p:spPr>
          <a:xfrm flipV="1">
            <a:off x="836868" y="1163200"/>
            <a:ext cx="3430332" cy="36576"/>
          </a:xfrm>
          <a:prstGeom prst="line">
            <a:avLst/>
          </a:prstGeom>
          <a:ln>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cxnSp>
        <p:nvCxnSpPr>
          <p:cNvPr id="21" name="Conector drept 20"/>
          <p:cNvCxnSpPr/>
          <p:nvPr/>
        </p:nvCxnSpPr>
        <p:spPr>
          <a:xfrm flipV="1">
            <a:off x="449129" y="1078992"/>
            <a:ext cx="3430332" cy="36576"/>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cxnSp>
        <p:nvCxnSpPr>
          <p:cNvPr id="22" name="Conector drept 21"/>
          <p:cNvCxnSpPr/>
          <p:nvPr/>
        </p:nvCxnSpPr>
        <p:spPr>
          <a:xfrm flipV="1">
            <a:off x="836868" y="1011969"/>
            <a:ext cx="3430332" cy="36576"/>
          </a:xfrm>
          <a:prstGeom prst="line">
            <a:avLst/>
          </a:prstGeom>
          <a:ln>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1BDFAB60-FA9F-4989-AE18-66DD15B70B96}"/>
              </a:ext>
            </a:extLst>
          </p:cNvPr>
          <p:cNvPicPr>
            <a:picLocks noChangeAspect="1"/>
          </p:cNvPicPr>
          <p:nvPr/>
        </p:nvPicPr>
        <p:blipFill>
          <a:blip r:embed="rId3"/>
          <a:stretch>
            <a:fillRect/>
          </a:stretch>
        </p:blipFill>
        <p:spPr>
          <a:xfrm>
            <a:off x="1638509" y="887652"/>
            <a:ext cx="8191500" cy="5715000"/>
          </a:xfrm>
          <a:prstGeom prst="rect">
            <a:avLst/>
          </a:prstGeom>
        </p:spPr>
      </p:pic>
    </p:spTree>
    <p:extLst>
      <p:ext uri="{BB962C8B-B14F-4D97-AF65-F5344CB8AC3E}">
        <p14:creationId xmlns:p14="http://schemas.microsoft.com/office/powerpoint/2010/main" val="20448912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setăText 4"/>
          <p:cNvSpPr txBox="1"/>
          <p:nvPr/>
        </p:nvSpPr>
        <p:spPr>
          <a:xfrm>
            <a:off x="460119" y="255348"/>
            <a:ext cx="11594592" cy="707886"/>
          </a:xfrm>
          <a:prstGeom prst="rect">
            <a:avLst/>
          </a:prstGeom>
          <a:noFill/>
        </p:spPr>
        <p:txBody>
          <a:bodyPr wrap="square" rtlCol="0">
            <a:spAutoFit/>
          </a:bodyPr>
          <a:lstStyle/>
          <a:p>
            <a:r>
              <a:rPr lang="en-US" sz="4000" dirty="0">
                <a:solidFill>
                  <a:srgbClr val="002060"/>
                </a:solidFill>
                <a:latin typeface="+mj-lt"/>
              </a:rPr>
              <a:t>Single knowledge block</a:t>
            </a:r>
          </a:p>
        </p:txBody>
      </p:sp>
      <p:cxnSp>
        <p:nvCxnSpPr>
          <p:cNvPr id="19" name="Conector drept 18"/>
          <p:cNvCxnSpPr/>
          <p:nvPr/>
        </p:nvCxnSpPr>
        <p:spPr>
          <a:xfrm flipV="1">
            <a:off x="574740" y="1097280"/>
            <a:ext cx="3430332" cy="36576"/>
          </a:xfrm>
          <a:prstGeom prst="line">
            <a:avLst/>
          </a:prstGeom>
          <a:ln>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cxnSp>
        <p:nvCxnSpPr>
          <p:cNvPr id="20" name="Conector drept 19"/>
          <p:cNvCxnSpPr/>
          <p:nvPr/>
        </p:nvCxnSpPr>
        <p:spPr>
          <a:xfrm flipV="1">
            <a:off x="836868" y="1163200"/>
            <a:ext cx="3430332" cy="36576"/>
          </a:xfrm>
          <a:prstGeom prst="line">
            <a:avLst/>
          </a:prstGeom>
          <a:ln>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cxnSp>
        <p:nvCxnSpPr>
          <p:cNvPr id="21" name="Conector drept 20"/>
          <p:cNvCxnSpPr/>
          <p:nvPr/>
        </p:nvCxnSpPr>
        <p:spPr>
          <a:xfrm flipV="1">
            <a:off x="449129" y="1078992"/>
            <a:ext cx="3430332" cy="36576"/>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cxnSp>
        <p:nvCxnSpPr>
          <p:cNvPr id="22" name="Conector drept 21"/>
          <p:cNvCxnSpPr/>
          <p:nvPr/>
        </p:nvCxnSpPr>
        <p:spPr>
          <a:xfrm flipV="1">
            <a:off x="836868" y="1011969"/>
            <a:ext cx="3430332" cy="36576"/>
          </a:xfrm>
          <a:prstGeom prst="line">
            <a:avLst/>
          </a:prstGeom>
          <a:ln>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sp>
        <p:nvSpPr>
          <p:cNvPr id="8" name="Text Placeholder 2">
            <a:extLst>
              <a:ext uri="{FF2B5EF4-FFF2-40B4-BE49-F238E27FC236}">
                <a16:creationId xmlns:a16="http://schemas.microsoft.com/office/drawing/2014/main" id="{BA47D2D5-B52F-4C97-8A04-240E074BB356}"/>
              </a:ext>
            </a:extLst>
          </p:cNvPr>
          <p:cNvSpPr>
            <a:spLocks noGrp="1"/>
          </p:cNvSpPr>
          <p:nvPr>
            <p:ph type="body" idx="1"/>
          </p:nvPr>
        </p:nvSpPr>
        <p:spPr>
          <a:xfrm>
            <a:off x="460119" y="1587500"/>
            <a:ext cx="9293481" cy="4381500"/>
          </a:xfrm>
        </p:spPr>
        <p:txBody>
          <a:bodyPr>
            <a:normAutofit/>
          </a:bodyPr>
          <a:lstStyle/>
          <a:p>
            <a:pPr marL="457200" indent="-457200">
              <a:buFont typeface="Arial" panose="020B0604020202020204" pitchFamily="34" charset="0"/>
              <a:buChar char="•"/>
            </a:pPr>
            <a:r>
              <a:rPr lang="en-US" sz="3200" dirty="0"/>
              <a:t>Domain model</a:t>
            </a:r>
          </a:p>
          <a:p>
            <a:pPr marL="457200" indent="-457200">
              <a:buFont typeface="Arial" panose="020B0604020202020204" pitchFamily="34" charset="0"/>
              <a:buChar char="•"/>
            </a:pPr>
            <a:r>
              <a:rPr lang="en-US" sz="3200" dirty="0"/>
              <a:t>The ubiquitous language</a:t>
            </a:r>
          </a:p>
          <a:p>
            <a:pPr marL="457200" indent="-457200">
              <a:buFont typeface="Arial" panose="020B0604020202020204" pitchFamily="34" charset="0"/>
              <a:buChar char="•"/>
            </a:pPr>
            <a:r>
              <a:rPr lang="en-US" sz="3200" dirty="0"/>
              <a:t>Code</a:t>
            </a:r>
          </a:p>
        </p:txBody>
      </p:sp>
    </p:spTree>
    <p:extLst>
      <p:ext uri="{BB962C8B-B14F-4D97-AF65-F5344CB8AC3E}">
        <p14:creationId xmlns:p14="http://schemas.microsoft.com/office/powerpoint/2010/main" val="937952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A47D2D5-B52F-4C97-8A04-240E074BB356}"/>
              </a:ext>
            </a:extLst>
          </p:cNvPr>
          <p:cNvSpPr>
            <a:spLocks noGrp="1"/>
          </p:cNvSpPr>
          <p:nvPr>
            <p:ph type="body" idx="1"/>
          </p:nvPr>
        </p:nvSpPr>
        <p:spPr>
          <a:xfrm>
            <a:off x="460118" y="1646056"/>
            <a:ext cx="3430332" cy="4446833"/>
          </a:xfrm>
        </p:spPr>
        <p:txBody>
          <a:bodyPr>
            <a:normAutofit/>
          </a:bodyPr>
          <a:lstStyle/>
          <a:p>
            <a:pPr marL="342900" indent="-342900" fontAlgn="base">
              <a:buFont typeface="Arial" panose="020B0604020202020204" pitchFamily="34" charset="0"/>
              <a:buChar char="•"/>
            </a:pPr>
            <a:r>
              <a:rPr lang="en-US" sz="2000" dirty="0"/>
              <a:t>About me</a:t>
            </a:r>
          </a:p>
          <a:p>
            <a:pPr marL="342900" indent="-342900" fontAlgn="base">
              <a:buFont typeface="Arial" panose="020B0604020202020204" pitchFamily="34" charset="0"/>
              <a:buChar char="•"/>
            </a:pPr>
            <a:r>
              <a:rPr lang="en-US" sz="2000" dirty="0"/>
              <a:t>Introduction </a:t>
            </a:r>
          </a:p>
          <a:p>
            <a:pPr marL="342900" indent="-342900" fontAlgn="base">
              <a:buFont typeface="Arial" panose="020B0604020202020204" pitchFamily="34" charset="0"/>
              <a:buChar char="•"/>
            </a:pPr>
            <a:r>
              <a:rPr lang="en-US" sz="2000" dirty="0"/>
              <a:t>Decomposition patterns</a:t>
            </a:r>
            <a:endParaRPr lang="en-US" dirty="0"/>
          </a:p>
          <a:p>
            <a:pPr marL="800100" lvl="1" indent="-342900" fontAlgn="base">
              <a:buFont typeface="Arial" panose="020B0604020202020204" pitchFamily="34" charset="0"/>
              <a:buChar char="•"/>
            </a:pPr>
            <a:r>
              <a:rPr lang="en-US" dirty="0"/>
              <a:t>Decompose by Business Capability</a:t>
            </a:r>
          </a:p>
          <a:p>
            <a:pPr marL="800100" lvl="1" indent="-342900" fontAlgn="base">
              <a:buFont typeface="Arial" panose="020B0604020202020204" pitchFamily="34" charset="0"/>
              <a:buChar char="•"/>
            </a:pPr>
            <a:r>
              <a:rPr lang="en-US" dirty="0"/>
              <a:t>Decompose by Subdomain</a:t>
            </a:r>
          </a:p>
          <a:p>
            <a:pPr marL="800100" lvl="1" indent="-342900" fontAlgn="base">
              <a:buFont typeface="Arial" panose="020B0604020202020204" pitchFamily="34" charset="0"/>
              <a:buChar char="•"/>
            </a:pPr>
            <a:r>
              <a:rPr lang="en-US" dirty="0"/>
              <a:t>Strangler Pattern</a:t>
            </a:r>
          </a:p>
        </p:txBody>
      </p:sp>
      <p:sp>
        <p:nvSpPr>
          <p:cNvPr id="5" name="CasetăText 4"/>
          <p:cNvSpPr txBox="1"/>
          <p:nvPr/>
        </p:nvSpPr>
        <p:spPr>
          <a:xfrm>
            <a:off x="460119" y="255348"/>
            <a:ext cx="11594592" cy="707886"/>
          </a:xfrm>
          <a:prstGeom prst="rect">
            <a:avLst/>
          </a:prstGeom>
          <a:noFill/>
        </p:spPr>
        <p:txBody>
          <a:bodyPr wrap="square" rtlCol="0">
            <a:spAutoFit/>
          </a:bodyPr>
          <a:lstStyle/>
          <a:p>
            <a:r>
              <a:rPr lang="ro-RO" sz="4000" dirty="0" err="1">
                <a:solidFill>
                  <a:srgbClr val="002060"/>
                </a:solidFill>
                <a:latin typeface="+mj-lt"/>
              </a:rPr>
              <a:t>Summary</a:t>
            </a:r>
            <a:endParaRPr lang="en-US" sz="4000" dirty="0">
              <a:solidFill>
                <a:srgbClr val="002060"/>
              </a:solidFill>
              <a:latin typeface="+mj-lt"/>
            </a:endParaRPr>
          </a:p>
        </p:txBody>
      </p:sp>
      <p:cxnSp>
        <p:nvCxnSpPr>
          <p:cNvPr id="19" name="Conector drept 18"/>
          <p:cNvCxnSpPr/>
          <p:nvPr/>
        </p:nvCxnSpPr>
        <p:spPr>
          <a:xfrm flipV="1">
            <a:off x="574740" y="1097280"/>
            <a:ext cx="3430332" cy="36576"/>
          </a:xfrm>
          <a:prstGeom prst="line">
            <a:avLst/>
          </a:prstGeom>
          <a:ln>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cxnSp>
        <p:nvCxnSpPr>
          <p:cNvPr id="20" name="Conector drept 19"/>
          <p:cNvCxnSpPr/>
          <p:nvPr/>
        </p:nvCxnSpPr>
        <p:spPr>
          <a:xfrm flipV="1">
            <a:off x="836868" y="1163200"/>
            <a:ext cx="3430332" cy="36576"/>
          </a:xfrm>
          <a:prstGeom prst="line">
            <a:avLst/>
          </a:prstGeom>
          <a:ln>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cxnSp>
        <p:nvCxnSpPr>
          <p:cNvPr id="21" name="Conector drept 20"/>
          <p:cNvCxnSpPr/>
          <p:nvPr/>
        </p:nvCxnSpPr>
        <p:spPr>
          <a:xfrm flipV="1">
            <a:off x="449129" y="1078992"/>
            <a:ext cx="3430332" cy="36576"/>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cxnSp>
        <p:nvCxnSpPr>
          <p:cNvPr id="22" name="Conector drept 21"/>
          <p:cNvCxnSpPr/>
          <p:nvPr/>
        </p:nvCxnSpPr>
        <p:spPr>
          <a:xfrm flipV="1">
            <a:off x="836868" y="1011969"/>
            <a:ext cx="3430332" cy="36576"/>
          </a:xfrm>
          <a:prstGeom prst="line">
            <a:avLst/>
          </a:prstGeom>
          <a:ln>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8370542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0B34C558-6641-47F0-85DA-DC2C6B0B85B9}"/>
              </a:ext>
            </a:extLst>
          </p:cNvPr>
          <p:cNvPicPr>
            <a:picLocks noChangeAspect="1"/>
          </p:cNvPicPr>
          <p:nvPr/>
        </p:nvPicPr>
        <p:blipFill>
          <a:blip r:embed="rId2"/>
          <a:stretch>
            <a:fillRect/>
          </a:stretch>
        </p:blipFill>
        <p:spPr>
          <a:xfrm>
            <a:off x="785146" y="1804761"/>
            <a:ext cx="9554908" cy="3248478"/>
          </a:xfrm>
          <a:prstGeom prst="rect">
            <a:avLst/>
          </a:prstGeom>
        </p:spPr>
      </p:pic>
    </p:spTree>
    <p:extLst>
      <p:ext uri="{BB962C8B-B14F-4D97-AF65-F5344CB8AC3E}">
        <p14:creationId xmlns:p14="http://schemas.microsoft.com/office/powerpoint/2010/main" val="4279071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setăText 4"/>
          <p:cNvSpPr txBox="1"/>
          <p:nvPr/>
        </p:nvSpPr>
        <p:spPr>
          <a:xfrm>
            <a:off x="460119" y="255348"/>
            <a:ext cx="11594592" cy="707886"/>
          </a:xfrm>
          <a:prstGeom prst="rect">
            <a:avLst/>
          </a:prstGeom>
          <a:noFill/>
        </p:spPr>
        <p:txBody>
          <a:bodyPr wrap="square" rtlCol="0">
            <a:spAutoFit/>
          </a:bodyPr>
          <a:lstStyle/>
          <a:p>
            <a:r>
              <a:rPr lang="en-US" sz="4000" dirty="0">
                <a:solidFill>
                  <a:srgbClr val="002060"/>
                </a:solidFill>
                <a:latin typeface="+mj-lt"/>
              </a:rPr>
              <a:t>Ubiquitous language</a:t>
            </a:r>
          </a:p>
        </p:txBody>
      </p:sp>
      <p:cxnSp>
        <p:nvCxnSpPr>
          <p:cNvPr id="19" name="Conector drept 18"/>
          <p:cNvCxnSpPr/>
          <p:nvPr/>
        </p:nvCxnSpPr>
        <p:spPr>
          <a:xfrm flipV="1">
            <a:off x="574740" y="1097280"/>
            <a:ext cx="3430332" cy="36576"/>
          </a:xfrm>
          <a:prstGeom prst="line">
            <a:avLst/>
          </a:prstGeom>
          <a:ln>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cxnSp>
        <p:nvCxnSpPr>
          <p:cNvPr id="20" name="Conector drept 19"/>
          <p:cNvCxnSpPr/>
          <p:nvPr/>
        </p:nvCxnSpPr>
        <p:spPr>
          <a:xfrm flipV="1">
            <a:off x="836868" y="1163200"/>
            <a:ext cx="3430332" cy="36576"/>
          </a:xfrm>
          <a:prstGeom prst="line">
            <a:avLst/>
          </a:prstGeom>
          <a:ln>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cxnSp>
        <p:nvCxnSpPr>
          <p:cNvPr id="21" name="Conector drept 20"/>
          <p:cNvCxnSpPr/>
          <p:nvPr/>
        </p:nvCxnSpPr>
        <p:spPr>
          <a:xfrm flipV="1">
            <a:off x="449129" y="1078992"/>
            <a:ext cx="3430332" cy="36576"/>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cxnSp>
        <p:nvCxnSpPr>
          <p:cNvPr id="22" name="Conector drept 21"/>
          <p:cNvCxnSpPr/>
          <p:nvPr/>
        </p:nvCxnSpPr>
        <p:spPr>
          <a:xfrm flipV="1">
            <a:off x="836868" y="1011969"/>
            <a:ext cx="3430332" cy="36576"/>
          </a:xfrm>
          <a:prstGeom prst="line">
            <a:avLst/>
          </a:prstGeom>
          <a:ln>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sp>
        <p:nvSpPr>
          <p:cNvPr id="8" name="Text Placeholder 2">
            <a:extLst>
              <a:ext uri="{FF2B5EF4-FFF2-40B4-BE49-F238E27FC236}">
                <a16:creationId xmlns:a16="http://schemas.microsoft.com/office/drawing/2014/main" id="{BA47D2D5-B52F-4C97-8A04-240E074BB356}"/>
              </a:ext>
            </a:extLst>
          </p:cNvPr>
          <p:cNvSpPr>
            <a:spLocks noGrp="1"/>
          </p:cNvSpPr>
          <p:nvPr>
            <p:ph type="body" idx="1"/>
          </p:nvPr>
        </p:nvSpPr>
        <p:spPr>
          <a:xfrm>
            <a:off x="460119" y="1587500"/>
            <a:ext cx="9293481" cy="4381500"/>
          </a:xfrm>
        </p:spPr>
        <p:txBody>
          <a:bodyPr>
            <a:normAutofit/>
          </a:bodyPr>
          <a:lstStyle/>
          <a:p>
            <a:pPr marL="457200" indent="-457200">
              <a:buFont typeface="Arial" panose="020B0604020202020204" pitchFamily="34" charset="0"/>
              <a:buChar char="•"/>
            </a:pPr>
            <a:r>
              <a:rPr lang="en-US" sz="3200" dirty="0"/>
              <a:t>Class names and their functions related to the domain</a:t>
            </a:r>
          </a:p>
          <a:p>
            <a:pPr marL="457200" indent="-457200">
              <a:buFont typeface="Arial" panose="020B0604020202020204" pitchFamily="34" charset="0"/>
              <a:buChar char="•"/>
            </a:pPr>
            <a:r>
              <a:rPr lang="en-US" sz="3200" dirty="0"/>
              <a:t>Terms to discuss the domain rules included on the model</a:t>
            </a:r>
          </a:p>
          <a:p>
            <a:pPr marL="457200" indent="-457200">
              <a:buFont typeface="Arial" panose="020B0604020202020204" pitchFamily="34" charset="0"/>
              <a:buChar char="•"/>
            </a:pPr>
            <a:r>
              <a:rPr lang="en-US" sz="3200" dirty="0"/>
              <a:t>Names of analysis and design patterns applied to the domain model</a:t>
            </a:r>
          </a:p>
        </p:txBody>
      </p:sp>
    </p:spTree>
    <p:extLst>
      <p:ext uri="{BB962C8B-B14F-4D97-AF65-F5344CB8AC3E}">
        <p14:creationId xmlns:p14="http://schemas.microsoft.com/office/powerpoint/2010/main" val="2888071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setăText 4"/>
          <p:cNvSpPr txBox="1"/>
          <p:nvPr/>
        </p:nvSpPr>
        <p:spPr>
          <a:xfrm>
            <a:off x="460119" y="255348"/>
            <a:ext cx="11594592" cy="707886"/>
          </a:xfrm>
          <a:prstGeom prst="rect">
            <a:avLst/>
          </a:prstGeom>
          <a:noFill/>
        </p:spPr>
        <p:txBody>
          <a:bodyPr wrap="square" rtlCol="0">
            <a:spAutoFit/>
          </a:bodyPr>
          <a:lstStyle/>
          <a:p>
            <a:r>
              <a:rPr lang="en-US" sz="4000" dirty="0">
                <a:solidFill>
                  <a:srgbClr val="002060"/>
                </a:solidFill>
                <a:latin typeface="+mj-lt"/>
              </a:rPr>
              <a:t>How DDD can help MS?</a:t>
            </a:r>
          </a:p>
        </p:txBody>
      </p:sp>
      <p:cxnSp>
        <p:nvCxnSpPr>
          <p:cNvPr id="19" name="Conector drept 18"/>
          <p:cNvCxnSpPr/>
          <p:nvPr/>
        </p:nvCxnSpPr>
        <p:spPr>
          <a:xfrm flipV="1">
            <a:off x="574740" y="1097280"/>
            <a:ext cx="3430332" cy="36576"/>
          </a:xfrm>
          <a:prstGeom prst="line">
            <a:avLst/>
          </a:prstGeom>
          <a:ln>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cxnSp>
        <p:nvCxnSpPr>
          <p:cNvPr id="20" name="Conector drept 19"/>
          <p:cNvCxnSpPr/>
          <p:nvPr/>
        </p:nvCxnSpPr>
        <p:spPr>
          <a:xfrm flipV="1">
            <a:off x="836868" y="1163200"/>
            <a:ext cx="3430332" cy="36576"/>
          </a:xfrm>
          <a:prstGeom prst="line">
            <a:avLst/>
          </a:prstGeom>
          <a:ln>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cxnSp>
        <p:nvCxnSpPr>
          <p:cNvPr id="21" name="Conector drept 20"/>
          <p:cNvCxnSpPr/>
          <p:nvPr/>
        </p:nvCxnSpPr>
        <p:spPr>
          <a:xfrm flipV="1">
            <a:off x="449129" y="1078992"/>
            <a:ext cx="3430332" cy="36576"/>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cxnSp>
        <p:nvCxnSpPr>
          <p:cNvPr id="22" name="Conector drept 21"/>
          <p:cNvCxnSpPr/>
          <p:nvPr/>
        </p:nvCxnSpPr>
        <p:spPr>
          <a:xfrm flipV="1">
            <a:off x="836868" y="1011969"/>
            <a:ext cx="3430332" cy="36576"/>
          </a:xfrm>
          <a:prstGeom prst="line">
            <a:avLst/>
          </a:prstGeom>
          <a:ln>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sp>
        <p:nvSpPr>
          <p:cNvPr id="8" name="Text Placeholder 2">
            <a:extLst>
              <a:ext uri="{FF2B5EF4-FFF2-40B4-BE49-F238E27FC236}">
                <a16:creationId xmlns:a16="http://schemas.microsoft.com/office/drawing/2014/main" id="{BA47D2D5-B52F-4C97-8A04-240E074BB356}"/>
              </a:ext>
            </a:extLst>
          </p:cNvPr>
          <p:cNvSpPr>
            <a:spLocks noGrp="1"/>
          </p:cNvSpPr>
          <p:nvPr>
            <p:ph type="body" idx="1"/>
          </p:nvPr>
        </p:nvSpPr>
        <p:spPr>
          <a:xfrm>
            <a:off x="460119" y="1587500"/>
            <a:ext cx="9293481" cy="4381500"/>
          </a:xfrm>
        </p:spPr>
        <p:txBody>
          <a:bodyPr>
            <a:normAutofit/>
          </a:bodyPr>
          <a:lstStyle/>
          <a:p>
            <a:pPr marL="457200" indent="-457200">
              <a:buFont typeface="Arial" panose="020B0604020202020204" pitchFamily="34" charset="0"/>
              <a:buChar char="•"/>
            </a:pPr>
            <a:r>
              <a:rPr lang="en-US" sz="3200" dirty="0"/>
              <a:t>Scope</a:t>
            </a:r>
          </a:p>
          <a:p>
            <a:pPr marL="457200" indent="-457200">
              <a:buFont typeface="Arial" panose="020B0604020202020204" pitchFamily="34" charset="0"/>
              <a:buChar char="•"/>
            </a:pPr>
            <a:r>
              <a:rPr lang="en-US" sz="3200" dirty="0"/>
              <a:t>Size</a:t>
            </a:r>
          </a:p>
          <a:p>
            <a:endParaRPr lang="en-US" sz="3200" dirty="0"/>
          </a:p>
        </p:txBody>
      </p:sp>
    </p:spTree>
    <p:extLst>
      <p:ext uri="{BB962C8B-B14F-4D97-AF65-F5344CB8AC3E}">
        <p14:creationId xmlns:p14="http://schemas.microsoft.com/office/powerpoint/2010/main" val="926795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A1080AF1-9933-47D8-9D66-E8B55D8EDCDF}"/>
              </a:ext>
            </a:extLst>
          </p:cNvPr>
          <p:cNvSpPr txBox="1">
            <a:spLocks/>
          </p:cNvSpPr>
          <p:nvPr/>
        </p:nvSpPr>
        <p:spPr>
          <a:xfrm>
            <a:off x="269240" y="3850287"/>
            <a:ext cx="9860674" cy="778226"/>
          </a:xfrm>
          <a:prstGeom prst="rect">
            <a:avLst/>
          </a:prstGeom>
        </p:spPr>
        <p:txBody>
          <a:bodyPr vert="horz" lIns="91440" tIns="45720" rIns="91440" bIns="45720" rtlCol="0" anchor="b"/>
          <a:lstStyle>
            <a:defPPr>
              <a:defRPr lang="en-US"/>
            </a:defPPr>
            <a:lvl1pPr marL="0" algn="r" defTabSz="457200" rtl="0" eaLnBrk="1" latinLnBrk="0" hangingPunct="1">
              <a:defRPr sz="3200" b="0" i="0" kern="1200">
                <a:solidFill>
                  <a:schemeClr val="bg2">
                    <a:lumMod val="50000"/>
                  </a:schemeClr>
                </a:solidFill>
                <a:effectLst/>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solidFill>
                  <a:srgbClr val="002060"/>
                </a:solidFill>
              </a:rPr>
              <a:t>DDD in practice</a:t>
            </a:r>
          </a:p>
        </p:txBody>
      </p:sp>
    </p:spTree>
    <p:extLst>
      <p:ext uri="{BB962C8B-B14F-4D97-AF65-F5344CB8AC3E}">
        <p14:creationId xmlns:p14="http://schemas.microsoft.com/office/powerpoint/2010/main" val="197670575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setăText 4"/>
          <p:cNvSpPr txBox="1"/>
          <p:nvPr/>
        </p:nvSpPr>
        <p:spPr>
          <a:xfrm>
            <a:off x="460119" y="255348"/>
            <a:ext cx="11594592" cy="707886"/>
          </a:xfrm>
          <a:prstGeom prst="rect">
            <a:avLst/>
          </a:prstGeom>
          <a:noFill/>
        </p:spPr>
        <p:txBody>
          <a:bodyPr wrap="square" rtlCol="0">
            <a:spAutoFit/>
          </a:bodyPr>
          <a:lstStyle/>
          <a:p>
            <a:r>
              <a:rPr lang="en-US" sz="4000" dirty="0">
                <a:solidFill>
                  <a:srgbClr val="002060"/>
                </a:solidFill>
                <a:latin typeface="+mj-lt"/>
              </a:rPr>
              <a:t>Strangler pattern – When?</a:t>
            </a:r>
          </a:p>
        </p:txBody>
      </p:sp>
      <p:cxnSp>
        <p:nvCxnSpPr>
          <p:cNvPr id="19" name="Conector drept 18"/>
          <p:cNvCxnSpPr/>
          <p:nvPr/>
        </p:nvCxnSpPr>
        <p:spPr>
          <a:xfrm flipV="1">
            <a:off x="574740" y="1097280"/>
            <a:ext cx="3430332" cy="36576"/>
          </a:xfrm>
          <a:prstGeom prst="line">
            <a:avLst/>
          </a:prstGeom>
          <a:ln>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cxnSp>
        <p:nvCxnSpPr>
          <p:cNvPr id="20" name="Conector drept 19"/>
          <p:cNvCxnSpPr/>
          <p:nvPr/>
        </p:nvCxnSpPr>
        <p:spPr>
          <a:xfrm flipV="1">
            <a:off x="836868" y="1163200"/>
            <a:ext cx="3430332" cy="36576"/>
          </a:xfrm>
          <a:prstGeom prst="line">
            <a:avLst/>
          </a:prstGeom>
          <a:ln>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cxnSp>
        <p:nvCxnSpPr>
          <p:cNvPr id="21" name="Conector drept 20"/>
          <p:cNvCxnSpPr/>
          <p:nvPr/>
        </p:nvCxnSpPr>
        <p:spPr>
          <a:xfrm flipV="1">
            <a:off x="449129" y="1078992"/>
            <a:ext cx="3430332" cy="36576"/>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cxnSp>
        <p:nvCxnSpPr>
          <p:cNvPr id="22" name="Conector drept 21"/>
          <p:cNvCxnSpPr/>
          <p:nvPr/>
        </p:nvCxnSpPr>
        <p:spPr>
          <a:xfrm flipV="1">
            <a:off x="836868" y="1011969"/>
            <a:ext cx="3430332" cy="36576"/>
          </a:xfrm>
          <a:prstGeom prst="line">
            <a:avLst/>
          </a:prstGeom>
          <a:ln>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sp>
        <p:nvSpPr>
          <p:cNvPr id="8" name="Text Placeholder 2">
            <a:extLst>
              <a:ext uri="{FF2B5EF4-FFF2-40B4-BE49-F238E27FC236}">
                <a16:creationId xmlns:a16="http://schemas.microsoft.com/office/drawing/2014/main" id="{BA47D2D5-B52F-4C97-8A04-240E074BB356}"/>
              </a:ext>
            </a:extLst>
          </p:cNvPr>
          <p:cNvSpPr>
            <a:spLocks noGrp="1"/>
          </p:cNvSpPr>
          <p:nvPr>
            <p:ph type="body" idx="1"/>
          </p:nvPr>
        </p:nvSpPr>
        <p:spPr>
          <a:xfrm>
            <a:off x="460119" y="1587500"/>
            <a:ext cx="9293481" cy="4381500"/>
          </a:xfrm>
        </p:spPr>
        <p:txBody>
          <a:bodyPr>
            <a:normAutofit/>
          </a:bodyPr>
          <a:lstStyle/>
          <a:p>
            <a:pPr marL="457200" indent="-457200">
              <a:buFont typeface="Arial" panose="020B0604020202020204" pitchFamily="34" charset="0"/>
              <a:buChar char="•"/>
            </a:pPr>
            <a:r>
              <a:rPr lang="en-US" sz="3200" dirty="0"/>
              <a:t>Migrate a legacy monolithic application to a microservice architecture </a:t>
            </a:r>
          </a:p>
          <a:p>
            <a:pPr marL="457200" indent="-457200">
              <a:buFont typeface="Arial" panose="020B0604020202020204" pitchFamily="34" charset="0"/>
              <a:buChar char="•"/>
            </a:pPr>
            <a:endParaRPr lang="en-US" sz="3200" dirty="0"/>
          </a:p>
          <a:p>
            <a:endParaRPr lang="en-US" sz="3200" dirty="0"/>
          </a:p>
        </p:txBody>
      </p:sp>
    </p:spTree>
    <p:extLst>
      <p:ext uri="{BB962C8B-B14F-4D97-AF65-F5344CB8AC3E}">
        <p14:creationId xmlns:p14="http://schemas.microsoft.com/office/powerpoint/2010/main" val="3776407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setăText 4"/>
          <p:cNvSpPr txBox="1"/>
          <p:nvPr/>
        </p:nvSpPr>
        <p:spPr>
          <a:xfrm>
            <a:off x="460119" y="255348"/>
            <a:ext cx="11594592" cy="707886"/>
          </a:xfrm>
          <a:prstGeom prst="rect">
            <a:avLst/>
          </a:prstGeom>
          <a:noFill/>
        </p:spPr>
        <p:txBody>
          <a:bodyPr wrap="square" rtlCol="0">
            <a:spAutoFit/>
          </a:bodyPr>
          <a:lstStyle/>
          <a:p>
            <a:r>
              <a:rPr lang="en-US" sz="4000" dirty="0">
                <a:solidFill>
                  <a:srgbClr val="002060"/>
                </a:solidFill>
                <a:latin typeface="+mj-lt"/>
              </a:rPr>
              <a:t>Strangler pattern – How?</a:t>
            </a:r>
          </a:p>
        </p:txBody>
      </p:sp>
      <p:cxnSp>
        <p:nvCxnSpPr>
          <p:cNvPr id="19" name="Conector drept 18"/>
          <p:cNvCxnSpPr/>
          <p:nvPr/>
        </p:nvCxnSpPr>
        <p:spPr>
          <a:xfrm flipV="1">
            <a:off x="574740" y="1097280"/>
            <a:ext cx="3430332" cy="36576"/>
          </a:xfrm>
          <a:prstGeom prst="line">
            <a:avLst/>
          </a:prstGeom>
          <a:ln>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cxnSp>
        <p:nvCxnSpPr>
          <p:cNvPr id="20" name="Conector drept 19"/>
          <p:cNvCxnSpPr/>
          <p:nvPr/>
        </p:nvCxnSpPr>
        <p:spPr>
          <a:xfrm flipV="1">
            <a:off x="836868" y="1163200"/>
            <a:ext cx="3430332" cy="36576"/>
          </a:xfrm>
          <a:prstGeom prst="line">
            <a:avLst/>
          </a:prstGeom>
          <a:ln>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cxnSp>
        <p:nvCxnSpPr>
          <p:cNvPr id="21" name="Conector drept 20"/>
          <p:cNvCxnSpPr/>
          <p:nvPr/>
        </p:nvCxnSpPr>
        <p:spPr>
          <a:xfrm flipV="1">
            <a:off x="449129" y="1078992"/>
            <a:ext cx="3430332" cy="36576"/>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cxnSp>
        <p:nvCxnSpPr>
          <p:cNvPr id="22" name="Conector drept 21"/>
          <p:cNvCxnSpPr/>
          <p:nvPr/>
        </p:nvCxnSpPr>
        <p:spPr>
          <a:xfrm flipV="1">
            <a:off x="836868" y="1011969"/>
            <a:ext cx="3430332" cy="36576"/>
          </a:xfrm>
          <a:prstGeom prst="line">
            <a:avLst/>
          </a:prstGeom>
          <a:ln>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sp>
        <p:nvSpPr>
          <p:cNvPr id="8" name="Text Placeholder 2">
            <a:extLst>
              <a:ext uri="{FF2B5EF4-FFF2-40B4-BE49-F238E27FC236}">
                <a16:creationId xmlns:a16="http://schemas.microsoft.com/office/drawing/2014/main" id="{BA47D2D5-B52F-4C97-8A04-240E074BB356}"/>
              </a:ext>
            </a:extLst>
          </p:cNvPr>
          <p:cNvSpPr>
            <a:spLocks noGrp="1"/>
          </p:cNvSpPr>
          <p:nvPr>
            <p:ph type="body" idx="1"/>
          </p:nvPr>
        </p:nvSpPr>
        <p:spPr>
          <a:xfrm>
            <a:off x="460119" y="1587500"/>
            <a:ext cx="9293481" cy="4381500"/>
          </a:xfrm>
        </p:spPr>
        <p:txBody>
          <a:bodyPr>
            <a:normAutofit lnSpcReduction="10000"/>
          </a:bodyPr>
          <a:lstStyle/>
          <a:p>
            <a:pPr marL="457200" indent="-457200">
              <a:buFont typeface="Arial" panose="020B0604020202020204" pitchFamily="34" charset="0"/>
              <a:buChar char="•"/>
            </a:pPr>
            <a:r>
              <a:rPr lang="en-US" sz="3200" dirty="0"/>
              <a:t>Transform — create a parallel new site with modern approaches.</a:t>
            </a:r>
          </a:p>
          <a:p>
            <a:pPr marL="457200" indent="-457200">
              <a:buFont typeface="Arial" panose="020B0604020202020204" pitchFamily="34" charset="0"/>
              <a:buChar char="•"/>
            </a:pPr>
            <a:r>
              <a:rPr lang="en-US" sz="3200" dirty="0"/>
              <a:t>Coexist — leave the existing site where it is for a time. Redirect from the existing site to the new one so the functionality is implemented incrementally.</a:t>
            </a:r>
          </a:p>
          <a:p>
            <a:pPr marL="457200" indent="-457200">
              <a:buFont typeface="Arial" panose="020B0604020202020204" pitchFamily="34" charset="0"/>
              <a:buChar char="•"/>
            </a:pPr>
            <a:r>
              <a:rPr lang="en-US" sz="3200" dirty="0"/>
              <a:t>Eliminate — remove the old functionality from the existing site.</a:t>
            </a:r>
          </a:p>
          <a:p>
            <a:pPr marL="457200" indent="-457200">
              <a:buFont typeface="Arial" panose="020B0604020202020204" pitchFamily="34" charset="0"/>
              <a:buChar char="•"/>
            </a:pPr>
            <a:endParaRPr lang="en-US" sz="3200" dirty="0"/>
          </a:p>
          <a:p>
            <a:endParaRPr lang="en-US" sz="3200" dirty="0"/>
          </a:p>
        </p:txBody>
      </p:sp>
    </p:spTree>
    <p:extLst>
      <p:ext uri="{BB962C8B-B14F-4D97-AF65-F5344CB8AC3E}">
        <p14:creationId xmlns:p14="http://schemas.microsoft.com/office/powerpoint/2010/main" val="226196015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setăText 4"/>
          <p:cNvSpPr txBox="1"/>
          <p:nvPr/>
        </p:nvSpPr>
        <p:spPr>
          <a:xfrm>
            <a:off x="460119" y="255348"/>
            <a:ext cx="11594592" cy="707886"/>
          </a:xfrm>
          <a:prstGeom prst="rect">
            <a:avLst/>
          </a:prstGeom>
          <a:noFill/>
        </p:spPr>
        <p:txBody>
          <a:bodyPr wrap="square" rtlCol="0">
            <a:spAutoFit/>
          </a:bodyPr>
          <a:lstStyle/>
          <a:p>
            <a:r>
              <a:rPr lang="en-US" sz="4000" dirty="0">
                <a:solidFill>
                  <a:srgbClr val="002060"/>
                </a:solidFill>
                <a:latin typeface="+mj-lt"/>
              </a:rPr>
              <a:t>Strangler pattern – How?</a:t>
            </a:r>
          </a:p>
        </p:txBody>
      </p:sp>
      <p:cxnSp>
        <p:nvCxnSpPr>
          <p:cNvPr id="19" name="Conector drept 18"/>
          <p:cNvCxnSpPr/>
          <p:nvPr/>
        </p:nvCxnSpPr>
        <p:spPr>
          <a:xfrm flipV="1">
            <a:off x="574740" y="1097280"/>
            <a:ext cx="3430332" cy="36576"/>
          </a:xfrm>
          <a:prstGeom prst="line">
            <a:avLst/>
          </a:prstGeom>
          <a:ln>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cxnSp>
        <p:nvCxnSpPr>
          <p:cNvPr id="20" name="Conector drept 19"/>
          <p:cNvCxnSpPr/>
          <p:nvPr/>
        </p:nvCxnSpPr>
        <p:spPr>
          <a:xfrm flipV="1">
            <a:off x="836868" y="1163200"/>
            <a:ext cx="3430332" cy="36576"/>
          </a:xfrm>
          <a:prstGeom prst="line">
            <a:avLst/>
          </a:prstGeom>
          <a:ln>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cxnSp>
        <p:nvCxnSpPr>
          <p:cNvPr id="21" name="Conector drept 20"/>
          <p:cNvCxnSpPr/>
          <p:nvPr/>
        </p:nvCxnSpPr>
        <p:spPr>
          <a:xfrm flipV="1">
            <a:off x="449129" y="1078992"/>
            <a:ext cx="3430332" cy="36576"/>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cxnSp>
        <p:nvCxnSpPr>
          <p:cNvPr id="22" name="Conector drept 21"/>
          <p:cNvCxnSpPr/>
          <p:nvPr/>
        </p:nvCxnSpPr>
        <p:spPr>
          <a:xfrm flipV="1">
            <a:off x="836868" y="1011969"/>
            <a:ext cx="3430332" cy="36576"/>
          </a:xfrm>
          <a:prstGeom prst="line">
            <a:avLst/>
          </a:prstGeom>
          <a:ln>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sp>
        <p:nvSpPr>
          <p:cNvPr id="8" name="Text Placeholder 2">
            <a:extLst>
              <a:ext uri="{FF2B5EF4-FFF2-40B4-BE49-F238E27FC236}">
                <a16:creationId xmlns:a16="http://schemas.microsoft.com/office/drawing/2014/main" id="{BA47D2D5-B52F-4C97-8A04-240E074BB356}"/>
              </a:ext>
            </a:extLst>
          </p:cNvPr>
          <p:cNvSpPr>
            <a:spLocks noGrp="1"/>
          </p:cNvSpPr>
          <p:nvPr>
            <p:ph type="body" idx="1"/>
          </p:nvPr>
        </p:nvSpPr>
        <p:spPr>
          <a:xfrm>
            <a:off x="460119" y="1587500"/>
            <a:ext cx="9293481" cy="4381500"/>
          </a:xfrm>
        </p:spPr>
        <p:txBody>
          <a:bodyPr>
            <a:normAutofit/>
          </a:bodyPr>
          <a:lstStyle/>
          <a:p>
            <a:pPr marL="457200" indent="-457200">
              <a:buFont typeface="Arial" panose="020B0604020202020204" pitchFamily="34" charset="0"/>
              <a:buChar char="•"/>
            </a:pPr>
            <a:endParaRPr lang="en-US" sz="3200" dirty="0"/>
          </a:p>
          <a:p>
            <a:endParaRPr lang="en-US" sz="3200" dirty="0"/>
          </a:p>
        </p:txBody>
      </p:sp>
      <p:pic>
        <p:nvPicPr>
          <p:cNvPr id="17" name="Picture 16">
            <a:extLst>
              <a:ext uri="{FF2B5EF4-FFF2-40B4-BE49-F238E27FC236}">
                <a16:creationId xmlns:a16="http://schemas.microsoft.com/office/drawing/2014/main" id="{E1BB821B-4F85-4351-B655-CB801C02589C}"/>
              </a:ext>
            </a:extLst>
          </p:cNvPr>
          <p:cNvPicPr>
            <a:picLocks noChangeAspect="1"/>
          </p:cNvPicPr>
          <p:nvPr/>
        </p:nvPicPr>
        <p:blipFill>
          <a:blip r:embed="rId3"/>
          <a:stretch>
            <a:fillRect/>
          </a:stretch>
        </p:blipFill>
        <p:spPr>
          <a:xfrm>
            <a:off x="836868" y="1199776"/>
            <a:ext cx="8859486" cy="5620534"/>
          </a:xfrm>
          <a:prstGeom prst="rect">
            <a:avLst/>
          </a:prstGeom>
        </p:spPr>
      </p:pic>
    </p:spTree>
    <p:extLst>
      <p:ext uri="{BB962C8B-B14F-4D97-AF65-F5344CB8AC3E}">
        <p14:creationId xmlns:p14="http://schemas.microsoft.com/office/powerpoint/2010/main" val="344970160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setăText 4"/>
          <p:cNvSpPr txBox="1"/>
          <p:nvPr/>
        </p:nvSpPr>
        <p:spPr>
          <a:xfrm>
            <a:off x="460119" y="255348"/>
            <a:ext cx="11594592" cy="707886"/>
          </a:xfrm>
          <a:prstGeom prst="rect">
            <a:avLst/>
          </a:prstGeom>
          <a:noFill/>
        </p:spPr>
        <p:txBody>
          <a:bodyPr wrap="square" rtlCol="0">
            <a:spAutoFit/>
          </a:bodyPr>
          <a:lstStyle/>
          <a:p>
            <a:r>
              <a:rPr lang="en-US" sz="4000" dirty="0">
                <a:solidFill>
                  <a:srgbClr val="002060"/>
                </a:solidFill>
                <a:latin typeface="+mj-lt"/>
              </a:rPr>
              <a:t>Decomposition patterns</a:t>
            </a:r>
          </a:p>
        </p:txBody>
      </p:sp>
      <p:cxnSp>
        <p:nvCxnSpPr>
          <p:cNvPr id="19" name="Conector drept 18"/>
          <p:cNvCxnSpPr/>
          <p:nvPr/>
        </p:nvCxnSpPr>
        <p:spPr>
          <a:xfrm flipV="1">
            <a:off x="574740" y="1097280"/>
            <a:ext cx="3430332" cy="36576"/>
          </a:xfrm>
          <a:prstGeom prst="line">
            <a:avLst/>
          </a:prstGeom>
          <a:ln>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cxnSp>
        <p:nvCxnSpPr>
          <p:cNvPr id="20" name="Conector drept 19"/>
          <p:cNvCxnSpPr/>
          <p:nvPr/>
        </p:nvCxnSpPr>
        <p:spPr>
          <a:xfrm flipV="1">
            <a:off x="836868" y="1163200"/>
            <a:ext cx="3430332" cy="36576"/>
          </a:xfrm>
          <a:prstGeom prst="line">
            <a:avLst/>
          </a:prstGeom>
          <a:ln>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cxnSp>
        <p:nvCxnSpPr>
          <p:cNvPr id="21" name="Conector drept 20"/>
          <p:cNvCxnSpPr/>
          <p:nvPr/>
        </p:nvCxnSpPr>
        <p:spPr>
          <a:xfrm flipV="1">
            <a:off x="449129" y="1078992"/>
            <a:ext cx="3430332" cy="36576"/>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cxnSp>
        <p:nvCxnSpPr>
          <p:cNvPr id="22" name="Conector drept 21"/>
          <p:cNvCxnSpPr/>
          <p:nvPr/>
        </p:nvCxnSpPr>
        <p:spPr>
          <a:xfrm flipV="1">
            <a:off x="836868" y="1011969"/>
            <a:ext cx="3430332" cy="36576"/>
          </a:xfrm>
          <a:prstGeom prst="line">
            <a:avLst/>
          </a:prstGeom>
          <a:ln>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sp>
        <p:nvSpPr>
          <p:cNvPr id="8" name="Text Placeholder 2">
            <a:extLst>
              <a:ext uri="{FF2B5EF4-FFF2-40B4-BE49-F238E27FC236}">
                <a16:creationId xmlns:a16="http://schemas.microsoft.com/office/drawing/2014/main" id="{BA47D2D5-B52F-4C97-8A04-240E074BB356}"/>
              </a:ext>
            </a:extLst>
          </p:cNvPr>
          <p:cNvSpPr>
            <a:spLocks noGrp="1"/>
          </p:cNvSpPr>
          <p:nvPr>
            <p:ph type="body" idx="1"/>
          </p:nvPr>
        </p:nvSpPr>
        <p:spPr>
          <a:xfrm>
            <a:off x="460119" y="1587500"/>
            <a:ext cx="9293481" cy="4381500"/>
          </a:xfrm>
        </p:spPr>
        <p:txBody>
          <a:bodyPr>
            <a:normAutofit/>
          </a:bodyPr>
          <a:lstStyle/>
          <a:p>
            <a:pPr marL="457200" indent="-457200">
              <a:buFont typeface="Arial" panose="020B0604020202020204" pitchFamily="34" charset="0"/>
              <a:buChar char="•"/>
            </a:pPr>
            <a:r>
              <a:rPr lang="en-US" sz="3200" dirty="0"/>
              <a:t>Related patterns </a:t>
            </a:r>
          </a:p>
          <a:p>
            <a:pPr marL="914400" lvl="1" indent="-457200">
              <a:buFont typeface="Arial" panose="020B0604020202020204" pitchFamily="34" charset="0"/>
              <a:buChar char="•"/>
            </a:pPr>
            <a:r>
              <a:rPr lang="en-US" sz="3000" dirty="0"/>
              <a:t>Bulkhead Pattern</a:t>
            </a:r>
          </a:p>
          <a:p>
            <a:pPr marL="914400" lvl="1" indent="-457200">
              <a:buFont typeface="Arial" panose="020B0604020202020204" pitchFamily="34" charset="0"/>
              <a:buChar char="•"/>
            </a:pPr>
            <a:r>
              <a:rPr lang="en-US" sz="3000" dirty="0"/>
              <a:t>Sidecar Pattern</a:t>
            </a:r>
          </a:p>
          <a:p>
            <a:pPr marL="914400" lvl="1" indent="-457200">
              <a:buFont typeface="Arial" panose="020B0604020202020204" pitchFamily="34" charset="0"/>
              <a:buChar char="•"/>
            </a:pPr>
            <a:r>
              <a:rPr lang="en-US" sz="3000" dirty="0">
                <a:hlinkClick r:id="rId3"/>
              </a:rPr>
              <a:t>Service per team</a:t>
            </a:r>
            <a:endParaRPr lang="en-US" sz="3000" dirty="0"/>
          </a:p>
          <a:p>
            <a:pPr marL="914400" lvl="1" indent="-457200">
              <a:buFont typeface="Arial" panose="020B0604020202020204" pitchFamily="34" charset="0"/>
              <a:buChar char="•"/>
            </a:pPr>
            <a:r>
              <a:rPr lang="en-US" sz="3000" dirty="0">
                <a:hlinkClick r:id="rId4"/>
              </a:rPr>
              <a:t>Self-contained service</a:t>
            </a:r>
            <a:endParaRPr lang="en-US" sz="3000" dirty="0"/>
          </a:p>
          <a:p>
            <a:endParaRPr lang="en-US" sz="3200" dirty="0"/>
          </a:p>
        </p:txBody>
      </p:sp>
    </p:spTree>
    <p:extLst>
      <p:ext uri="{BB962C8B-B14F-4D97-AF65-F5344CB8AC3E}">
        <p14:creationId xmlns:p14="http://schemas.microsoft.com/office/powerpoint/2010/main" val="380851041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A1080AF1-9933-47D8-9D66-E8B55D8EDCDF}"/>
              </a:ext>
            </a:extLst>
          </p:cNvPr>
          <p:cNvSpPr txBox="1">
            <a:spLocks/>
          </p:cNvSpPr>
          <p:nvPr/>
        </p:nvSpPr>
        <p:spPr>
          <a:xfrm>
            <a:off x="269240" y="3850287"/>
            <a:ext cx="9860674" cy="778226"/>
          </a:xfrm>
          <a:prstGeom prst="rect">
            <a:avLst/>
          </a:prstGeom>
        </p:spPr>
        <p:txBody>
          <a:bodyPr vert="horz" lIns="91440" tIns="45720" rIns="91440" bIns="45720" rtlCol="0" anchor="b"/>
          <a:lstStyle>
            <a:defPPr>
              <a:defRPr lang="en-US"/>
            </a:defPPr>
            <a:lvl1pPr marL="0" algn="r" defTabSz="457200" rtl="0" eaLnBrk="1" latinLnBrk="0" hangingPunct="1">
              <a:defRPr sz="3200" b="0" i="0" kern="1200">
                <a:solidFill>
                  <a:schemeClr val="bg2">
                    <a:lumMod val="50000"/>
                  </a:schemeClr>
                </a:solidFill>
                <a:effectLst/>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3200" dirty="0"/>
              <a:t>Integration patterns</a:t>
            </a:r>
            <a:endParaRPr lang="en-US" dirty="0"/>
          </a:p>
        </p:txBody>
      </p:sp>
    </p:spTree>
    <p:extLst>
      <p:ext uri="{BB962C8B-B14F-4D97-AF65-F5344CB8AC3E}">
        <p14:creationId xmlns:p14="http://schemas.microsoft.com/office/powerpoint/2010/main" val="326857686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setăText 4"/>
          <p:cNvSpPr txBox="1"/>
          <p:nvPr/>
        </p:nvSpPr>
        <p:spPr>
          <a:xfrm>
            <a:off x="460119" y="255348"/>
            <a:ext cx="11594592" cy="707886"/>
          </a:xfrm>
          <a:prstGeom prst="rect">
            <a:avLst/>
          </a:prstGeom>
          <a:noFill/>
        </p:spPr>
        <p:txBody>
          <a:bodyPr wrap="square" rtlCol="0">
            <a:spAutoFit/>
          </a:bodyPr>
          <a:lstStyle/>
          <a:p>
            <a:r>
              <a:rPr lang="en-US" sz="4000" dirty="0">
                <a:solidFill>
                  <a:srgbClr val="002060"/>
                </a:solidFill>
                <a:latin typeface="+mj-lt"/>
              </a:rPr>
              <a:t>Event Sourcing</a:t>
            </a:r>
          </a:p>
        </p:txBody>
      </p:sp>
      <p:cxnSp>
        <p:nvCxnSpPr>
          <p:cNvPr id="19" name="Conector drept 18"/>
          <p:cNvCxnSpPr/>
          <p:nvPr/>
        </p:nvCxnSpPr>
        <p:spPr>
          <a:xfrm flipV="1">
            <a:off x="574740" y="1097280"/>
            <a:ext cx="3430332" cy="36576"/>
          </a:xfrm>
          <a:prstGeom prst="line">
            <a:avLst/>
          </a:prstGeom>
          <a:ln>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cxnSp>
        <p:nvCxnSpPr>
          <p:cNvPr id="20" name="Conector drept 19"/>
          <p:cNvCxnSpPr/>
          <p:nvPr/>
        </p:nvCxnSpPr>
        <p:spPr>
          <a:xfrm flipV="1">
            <a:off x="836868" y="1163200"/>
            <a:ext cx="3430332" cy="36576"/>
          </a:xfrm>
          <a:prstGeom prst="line">
            <a:avLst/>
          </a:prstGeom>
          <a:ln>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cxnSp>
        <p:nvCxnSpPr>
          <p:cNvPr id="21" name="Conector drept 20"/>
          <p:cNvCxnSpPr/>
          <p:nvPr/>
        </p:nvCxnSpPr>
        <p:spPr>
          <a:xfrm flipV="1">
            <a:off x="449129" y="1078992"/>
            <a:ext cx="3430332" cy="36576"/>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cxnSp>
        <p:nvCxnSpPr>
          <p:cNvPr id="22" name="Conector drept 21"/>
          <p:cNvCxnSpPr/>
          <p:nvPr/>
        </p:nvCxnSpPr>
        <p:spPr>
          <a:xfrm flipV="1">
            <a:off x="836868" y="1011969"/>
            <a:ext cx="3430332" cy="36576"/>
          </a:xfrm>
          <a:prstGeom prst="line">
            <a:avLst/>
          </a:prstGeom>
          <a:ln>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493F17E6-7584-4246-AFDD-36C7ACA87A1C}"/>
              </a:ext>
            </a:extLst>
          </p:cNvPr>
          <p:cNvSpPr/>
          <p:nvPr/>
        </p:nvSpPr>
        <p:spPr>
          <a:xfrm>
            <a:off x="3315956" y="1467059"/>
            <a:ext cx="2080009" cy="747196"/>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pic>
        <p:nvPicPr>
          <p:cNvPr id="11" name="Picture 10">
            <a:extLst>
              <a:ext uri="{FF2B5EF4-FFF2-40B4-BE49-F238E27FC236}">
                <a16:creationId xmlns:a16="http://schemas.microsoft.com/office/drawing/2014/main" id="{81B65ED9-9BCB-44A6-97D4-B6C63389F4A9}"/>
              </a:ext>
            </a:extLst>
          </p:cNvPr>
          <p:cNvPicPr>
            <a:picLocks noChangeAspect="1"/>
          </p:cNvPicPr>
          <p:nvPr/>
        </p:nvPicPr>
        <p:blipFill>
          <a:blip r:embed="rId3"/>
          <a:stretch>
            <a:fillRect/>
          </a:stretch>
        </p:blipFill>
        <p:spPr>
          <a:xfrm>
            <a:off x="2388973" y="1229120"/>
            <a:ext cx="7414054" cy="5628880"/>
          </a:xfrm>
          <a:prstGeom prst="rect">
            <a:avLst/>
          </a:prstGeom>
        </p:spPr>
      </p:pic>
    </p:spTree>
    <p:extLst>
      <p:ext uri="{BB962C8B-B14F-4D97-AF65-F5344CB8AC3E}">
        <p14:creationId xmlns:p14="http://schemas.microsoft.com/office/powerpoint/2010/main" val="6773991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A47D2D5-B52F-4C97-8A04-240E074BB356}"/>
              </a:ext>
            </a:extLst>
          </p:cNvPr>
          <p:cNvSpPr>
            <a:spLocks noGrp="1"/>
          </p:cNvSpPr>
          <p:nvPr>
            <p:ph type="body" idx="1"/>
          </p:nvPr>
        </p:nvSpPr>
        <p:spPr>
          <a:xfrm>
            <a:off x="460118" y="1646056"/>
            <a:ext cx="3430332" cy="4446833"/>
          </a:xfrm>
        </p:spPr>
        <p:txBody>
          <a:bodyPr>
            <a:normAutofit/>
          </a:bodyPr>
          <a:lstStyle/>
          <a:p>
            <a:pPr marL="342900" indent="-342900" fontAlgn="base">
              <a:buFont typeface="Arial" panose="020B0604020202020204" pitchFamily="34" charset="0"/>
              <a:buChar char="•"/>
            </a:pPr>
            <a:r>
              <a:rPr lang="en-US" sz="2000" dirty="0"/>
              <a:t>Integration patterns</a:t>
            </a:r>
            <a:endParaRPr lang="en-US" dirty="0"/>
          </a:p>
          <a:p>
            <a:pPr marL="800100" lvl="1" indent="-342900" fontAlgn="base">
              <a:buFont typeface="Arial" panose="020B0604020202020204" pitchFamily="34" charset="0"/>
              <a:buChar char="•"/>
            </a:pPr>
            <a:r>
              <a:rPr lang="en-US" dirty="0"/>
              <a:t>API Gateway Pattern</a:t>
            </a:r>
          </a:p>
          <a:p>
            <a:pPr marL="800100" lvl="1" indent="-342900" fontAlgn="base">
              <a:buFont typeface="Arial" panose="020B0604020202020204" pitchFamily="34" charset="0"/>
              <a:buChar char="•"/>
            </a:pPr>
            <a:r>
              <a:rPr lang="en-US" dirty="0"/>
              <a:t>Event sourcing</a:t>
            </a:r>
          </a:p>
        </p:txBody>
      </p:sp>
      <p:sp>
        <p:nvSpPr>
          <p:cNvPr id="5" name="CasetăText 4"/>
          <p:cNvSpPr txBox="1"/>
          <p:nvPr/>
        </p:nvSpPr>
        <p:spPr>
          <a:xfrm>
            <a:off x="460119" y="255348"/>
            <a:ext cx="11594592" cy="707886"/>
          </a:xfrm>
          <a:prstGeom prst="rect">
            <a:avLst/>
          </a:prstGeom>
          <a:noFill/>
        </p:spPr>
        <p:txBody>
          <a:bodyPr wrap="square" rtlCol="0">
            <a:spAutoFit/>
          </a:bodyPr>
          <a:lstStyle/>
          <a:p>
            <a:r>
              <a:rPr lang="ro-RO" sz="4000" dirty="0" err="1">
                <a:solidFill>
                  <a:srgbClr val="002060"/>
                </a:solidFill>
                <a:latin typeface="+mj-lt"/>
              </a:rPr>
              <a:t>Summary</a:t>
            </a:r>
            <a:endParaRPr lang="en-US" sz="4000" dirty="0">
              <a:solidFill>
                <a:srgbClr val="002060"/>
              </a:solidFill>
              <a:latin typeface="+mj-lt"/>
            </a:endParaRPr>
          </a:p>
        </p:txBody>
      </p:sp>
      <p:cxnSp>
        <p:nvCxnSpPr>
          <p:cNvPr id="19" name="Conector drept 18"/>
          <p:cNvCxnSpPr/>
          <p:nvPr/>
        </p:nvCxnSpPr>
        <p:spPr>
          <a:xfrm flipV="1">
            <a:off x="574740" y="1097280"/>
            <a:ext cx="3430332" cy="36576"/>
          </a:xfrm>
          <a:prstGeom prst="line">
            <a:avLst/>
          </a:prstGeom>
          <a:ln>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cxnSp>
        <p:nvCxnSpPr>
          <p:cNvPr id="20" name="Conector drept 19"/>
          <p:cNvCxnSpPr/>
          <p:nvPr/>
        </p:nvCxnSpPr>
        <p:spPr>
          <a:xfrm flipV="1">
            <a:off x="836868" y="1163200"/>
            <a:ext cx="3430332" cy="36576"/>
          </a:xfrm>
          <a:prstGeom prst="line">
            <a:avLst/>
          </a:prstGeom>
          <a:ln>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cxnSp>
        <p:nvCxnSpPr>
          <p:cNvPr id="21" name="Conector drept 20"/>
          <p:cNvCxnSpPr/>
          <p:nvPr/>
        </p:nvCxnSpPr>
        <p:spPr>
          <a:xfrm flipV="1">
            <a:off x="449129" y="1078992"/>
            <a:ext cx="3430332" cy="36576"/>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cxnSp>
        <p:nvCxnSpPr>
          <p:cNvPr id="22" name="Conector drept 21"/>
          <p:cNvCxnSpPr/>
          <p:nvPr/>
        </p:nvCxnSpPr>
        <p:spPr>
          <a:xfrm flipV="1">
            <a:off x="836868" y="1011969"/>
            <a:ext cx="3430332" cy="36576"/>
          </a:xfrm>
          <a:prstGeom prst="line">
            <a:avLst/>
          </a:prstGeom>
          <a:ln>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6280603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setăText 4"/>
          <p:cNvSpPr txBox="1"/>
          <p:nvPr/>
        </p:nvSpPr>
        <p:spPr>
          <a:xfrm>
            <a:off x="460119" y="255348"/>
            <a:ext cx="11594592" cy="707886"/>
          </a:xfrm>
          <a:prstGeom prst="rect">
            <a:avLst/>
          </a:prstGeom>
          <a:noFill/>
        </p:spPr>
        <p:txBody>
          <a:bodyPr wrap="square" rtlCol="0">
            <a:spAutoFit/>
          </a:bodyPr>
          <a:lstStyle/>
          <a:p>
            <a:r>
              <a:rPr lang="en-US" sz="4000" dirty="0">
                <a:solidFill>
                  <a:srgbClr val="002060"/>
                </a:solidFill>
                <a:latin typeface="+mj-lt"/>
              </a:rPr>
              <a:t>CQRS </a:t>
            </a:r>
          </a:p>
        </p:txBody>
      </p:sp>
      <p:cxnSp>
        <p:nvCxnSpPr>
          <p:cNvPr id="19" name="Conector drept 18"/>
          <p:cNvCxnSpPr/>
          <p:nvPr/>
        </p:nvCxnSpPr>
        <p:spPr>
          <a:xfrm flipV="1">
            <a:off x="574740" y="1097280"/>
            <a:ext cx="3430332" cy="36576"/>
          </a:xfrm>
          <a:prstGeom prst="line">
            <a:avLst/>
          </a:prstGeom>
          <a:ln>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cxnSp>
        <p:nvCxnSpPr>
          <p:cNvPr id="20" name="Conector drept 19"/>
          <p:cNvCxnSpPr/>
          <p:nvPr/>
        </p:nvCxnSpPr>
        <p:spPr>
          <a:xfrm flipV="1">
            <a:off x="836868" y="1163200"/>
            <a:ext cx="3430332" cy="36576"/>
          </a:xfrm>
          <a:prstGeom prst="line">
            <a:avLst/>
          </a:prstGeom>
          <a:ln>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cxnSp>
        <p:nvCxnSpPr>
          <p:cNvPr id="21" name="Conector drept 20"/>
          <p:cNvCxnSpPr/>
          <p:nvPr/>
        </p:nvCxnSpPr>
        <p:spPr>
          <a:xfrm flipV="1">
            <a:off x="449129" y="1078992"/>
            <a:ext cx="3430332" cy="36576"/>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cxnSp>
        <p:nvCxnSpPr>
          <p:cNvPr id="22" name="Conector drept 21"/>
          <p:cNvCxnSpPr/>
          <p:nvPr/>
        </p:nvCxnSpPr>
        <p:spPr>
          <a:xfrm flipV="1">
            <a:off x="836868" y="1011969"/>
            <a:ext cx="3430332" cy="36576"/>
          </a:xfrm>
          <a:prstGeom prst="line">
            <a:avLst/>
          </a:prstGeom>
          <a:ln>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493F17E6-7584-4246-AFDD-36C7ACA87A1C}"/>
              </a:ext>
            </a:extLst>
          </p:cNvPr>
          <p:cNvSpPr/>
          <p:nvPr/>
        </p:nvSpPr>
        <p:spPr>
          <a:xfrm>
            <a:off x="3315956" y="1467059"/>
            <a:ext cx="2080009" cy="747196"/>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pic>
        <p:nvPicPr>
          <p:cNvPr id="7" name="Picture 6">
            <a:extLst>
              <a:ext uri="{FF2B5EF4-FFF2-40B4-BE49-F238E27FC236}">
                <a16:creationId xmlns:a16="http://schemas.microsoft.com/office/drawing/2014/main" id="{9D8A40B7-99EE-48EB-BD5E-0C40A9C976E5}"/>
              </a:ext>
            </a:extLst>
          </p:cNvPr>
          <p:cNvPicPr>
            <a:picLocks noChangeAspect="1"/>
          </p:cNvPicPr>
          <p:nvPr/>
        </p:nvPicPr>
        <p:blipFill>
          <a:blip r:embed="rId3"/>
          <a:stretch>
            <a:fillRect/>
          </a:stretch>
        </p:blipFill>
        <p:spPr>
          <a:xfrm>
            <a:off x="0" y="1840657"/>
            <a:ext cx="12192000" cy="4408790"/>
          </a:xfrm>
          <a:prstGeom prst="rect">
            <a:avLst/>
          </a:prstGeom>
        </p:spPr>
      </p:pic>
    </p:spTree>
    <p:extLst>
      <p:ext uri="{BB962C8B-B14F-4D97-AF65-F5344CB8AC3E}">
        <p14:creationId xmlns:p14="http://schemas.microsoft.com/office/powerpoint/2010/main" val="249943400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setăText 4"/>
          <p:cNvSpPr txBox="1"/>
          <p:nvPr/>
        </p:nvSpPr>
        <p:spPr>
          <a:xfrm>
            <a:off x="460119" y="255348"/>
            <a:ext cx="11594592" cy="707886"/>
          </a:xfrm>
          <a:prstGeom prst="rect">
            <a:avLst/>
          </a:prstGeom>
          <a:noFill/>
        </p:spPr>
        <p:txBody>
          <a:bodyPr wrap="square" rtlCol="0">
            <a:spAutoFit/>
          </a:bodyPr>
          <a:lstStyle/>
          <a:p>
            <a:r>
              <a:rPr lang="en-US" sz="4000" dirty="0">
                <a:solidFill>
                  <a:srgbClr val="002060"/>
                </a:solidFill>
                <a:latin typeface="+mj-lt"/>
              </a:rPr>
              <a:t>RabbitMQ</a:t>
            </a:r>
          </a:p>
        </p:txBody>
      </p:sp>
      <p:cxnSp>
        <p:nvCxnSpPr>
          <p:cNvPr id="19" name="Conector drept 18"/>
          <p:cNvCxnSpPr/>
          <p:nvPr/>
        </p:nvCxnSpPr>
        <p:spPr>
          <a:xfrm flipV="1">
            <a:off x="574740" y="1097280"/>
            <a:ext cx="3430332" cy="36576"/>
          </a:xfrm>
          <a:prstGeom prst="line">
            <a:avLst/>
          </a:prstGeom>
          <a:ln>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cxnSp>
        <p:nvCxnSpPr>
          <p:cNvPr id="20" name="Conector drept 19"/>
          <p:cNvCxnSpPr/>
          <p:nvPr/>
        </p:nvCxnSpPr>
        <p:spPr>
          <a:xfrm flipV="1">
            <a:off x="836868" y="1163200"/>
            <a:ext cx="3430332" cy="36576"/>
          </a:xfrm>
          <a:prstGeom prst="line">
            <a:avLst/>
          </a:prstGeom>
          <a:ln>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cxnSp>
        <p:nvCxnSpPr>
          <p:cNvPr id="21" name="Conector drept 20"/>
          <p:cNvCxnSpPr/>
          <p:nvPr/>
        </p:nvCxnSpPr>
        <p:spPr>
          <a:xfrm flipV="1">
            <a:off x="449129" y="1078992"/>
            <a:ext cx="3430332" cy="36576"/>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cxnSp>
        <p:nvCxnSpPr>
          <p:cNvPr id="22" name="Conector drept 21"/>
          <p:cNvCxnSpPr/>
          <p:nvPr/>
        </p:nvCxnSpPr>
        <p:spPr>
          <a:xfrm flipV="1">
            <a:off x="836868" y="1011969"/>
            <a:ext cx="3430332" cy="36576"/>
          </a:xfrm>
          <a:prstGeom prst="line">
            <a:avLst/>
          </a:prstGeom>
          <a:ln>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sp>
        <p:nvSpPr>
          <p:cNvPr id="8" name="Text Placeholder 2">
            <a:extLst>
              <a:ext uri="{FF2B5EF4-FFF2-40B4-BE49-F238E27FC236}">
                <a16:creationId xmlns:a16="http://schemas.microsoft.com/office/drawing/2014/main" id="{BA47D2D5-B52F-4C97-8A04-240E074BB356}"/>
              </a:ext>
            </a:extLst>
          </p:cNvPr>
          <p:cNvSpPr>
            <a:spLocks noGrp="1"/>
          </p:cNvSpPr>
          <p:nvPr>
            <p:ph type="body" idx="1"/>
          </p:nvPr>
        </p:nvSpPr>
        <p:spPr>
          <a:xfrm>
            <a:off x="460119" y="1587500"/>
            <a:ext cx="9293481" cy="4381500"/>
          </a:xfrm>
        </p:spPr>
        <p:txBody>
          <a:bodyPr>
            <a:normAutofit/>
          </a:bodyPr>
          <a:lstStyle/>
          <a:p>
            <a:pPr marL="457200" indent="-457200">
              <a:buFont typeface="Arial" panose="020B0604020202020204" pitchFamily="34" charset="0"/>
              <a:buChar char="•"/>
            </a:pPr>
            <a:r>
              <a:rPr lang="en-US" sz="3200" dirty="0"/>
              <a:t>RabbitMQ is a message broker</a:t>
            </a:r>
          </a:p>
          <a:p>
            <a:pPr marL="457200" indent="-457200">
              <a:buFont typeface="Arial" panose="020B0604020202020204" pitchFamily="34" charset="0"/>
              <a:buChar char="•"/>
            </a:pPr>
            <a:r>
              <a:rPr lang="en-US" sz="3200" dirty="0"/>
              <a:t> </a:t>
            </a:r>
            <a:r>
              <a:rPr lang="en-US" sz="3200" b="1" dirty="0"/>
              <a:t>Producer</a:t>
            </a:r>
            <a:r>
              <a:rPr lang="en-US" sz="3200" dirty="0"/>
              <a:t> - Application that sends the messages.</a:t>
            </a:r>
          </a:p>
          <a:p>
            <a:pPr marL="457200" indent="-457200">
              <a:buFont typeface="Arial" panose="020B0604020202020204" pitchFamily="34" charset="0"/>
              <a:buChar char="•"/>
            </a:pPr>
            <a:r>
              <a:rPr lang="en-US" sz="3200" b="1" dirty="0"/>
              <a:t>Consumer</a:t>
            </a:r>
            <a:r>
              <a:rPr lang="en-US" sz="3200" dirty="0"/>
              <a:t> - Application that receives the messages.</a:t>
            </a:r>
          </a:p>
          <a:p>
            <a:pPr marL="457200" indent="-457200">
              <a:buFont typeface="Arial" panose="020B0604020202020204" pitchFamily="34" charset="0"/>
              <a:buChar char="•"/>
            </a:pPr>
            <a:r>
              <a:rPr lang="en-US" sz="3200" b="1" dirty="0"/>
              <a:t>Queue</a:t>
            </a:r>
            <a:r>
              <a:rPr lang="en-US" sz="3200" dirty="0"/>
              <a:t> - Buffer that stores messages. </a:t>
            </a:r>
          </a:p>
        </p:txBody>
      </p:sp>
    </p:spTree>
    <p:extLst>
      <p:ext uri="{BB962C8B-B14F-4D97-AF65-F5344CB8AC3E}">
        <p14:creationId xmlns:p14="http://schemas.microsoft.com/office/powerpoint/2010/main" val="1681776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setăText 4"/>
          <p:cNvSpPr txBox="1"/>
          <p:nvPr/>
        </p:nvSpPr>
        <p:spPr>
          <a:xfrm>
            <a:off x="460119" y="255348"/>
            <a:ext cx="11594592" cy="707886"/>
          </a:xfrm>
          <a:prstGeom prst="rect">
            <a:avLst/>
          </a:prstGeom>
          <a:noFill/>
        </p:spPr>
        <p:txBody>
          <a:bodyPr wrap="square" rtlCol="0">
            <a:spAutoFit/>
          </a:bodyPr>
          <a:lstStyle/>
          <a:p>
            <a:r>
              <a:rPr lang="en-US" sz="4000" dirty="0">
                <a:solidFill>
                  <a:srgbClr val="002060"/>
                </a:solidFill>
                <a:latin typeface="+mj-lt"/>
              </a:rPr>
              <a:t>RabbitMQ</a:t>
            </a:r>
          </a:p>
        </p:txBody>
      </p:sp>
      <p:cxnSp>
        <p:nvCxnSpPr>
          <p:cNvPr id="19" name="Conector drept 18"/>
          <p:cNvCxnSpPr/>
          <p:nvPr/>
        </p:nvCxnSpPr>
        <p:spPr>
          <a:xfrm flipV="1">
            <a:off x="574740" y="1097280"/>
            <a:ext cx="3430332" cy="36576"/>
          </a:xfrm>
          <a:prstGeom prst="line">
            <a:avLst/>
          </a:prstGeom>
          <a:ln>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cxnSp>
        <p:nvCxnSpPr>
          <p:cNvPr id="20" name="Conector drept 19"/>
          <p:cNvCxnSpPr/>
          <p:nvPr/>
        </p:nvCxnSpPr>
        <p:spPr>
          <a:xfrm flipV="1">
            <a:off x="836868" y="1163200"/>
            <a:ext cx="3430332" cy="36576"/>
          </a:xfrm>
          <a:prstGeom prst="line">
            <a:avLst/>
          </a:prstGeom>
          <a:ln>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cxnSp>
        <p:nvCxnSpPr>
          <p:cNvPr id="21" name="Conector drept 20"/>
          <p:cNvCxnSpPr/>
          <p:nvPr/>
        </p:nvCxnSpPr>
        <p:spPr>
          <a:xfrm flipV="1">
            <a:off x="449129" y="1078992"/>
            <a:ext cx="3430332" cy="36576"/>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cxnSp>
        <p:nvCxnSpPr>
          <p:cNvPr id="22" name="Conector drept 21"/>
          <p:cNvCxnSpPr/>
          <p:nvPr/>
        </p:nvCxnSpPr>
        <p:spPr>
          <a:xfrm flipV="1">
            <a:off x="836868" y="1011969"/>
            <a:ext cx="3430332" cy="36576"/>
          </a:xfrm>
          <a:prstGeom prst="line">
            <a:avLst/>
          </a:prstGeom>
          <a:ln>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sp>
        <p:nvSpPr>
          <p:cNvPr id="8" name="Text Placeholder 2">
            <a:extLst>
              <a:ext uri="{FF2B5EF4-FFF2-40B4-BE49-F238E27FC236}">
                <a16:creationId xmlns:a16="http://schemas.microsoft.com/office/drawing/2014/main" id="{BA47D2D5-B52F-4C97-8A04-240E074BB356}"/>
              </a:ext>
            </a:extLst>
          </p:cNvPr>
          <p:cNvSpPr>
            <a:spLocks noGrp="1"/>
          </p:cNvSpPr>
          <p:nvPr>
            <p:ph type="body" idx="1"/>
          </p:nvPr>
        </p:nvSpPr>
        <p:spPr>
          <a:xfrm>
            <a:off x="460119" y="1587500"/>
            <a:ext cx="9293481" cy="4381500"/>
          </a:xfrm>
        </p:spPr>
        <p:txBody>
          <a:bodyPr>
            <a:normAutofit fontScale="92500" lnSpcReduction="10000"/>
          </a:bodyPr>
          <a:lstStyle/>
          <a:p>
            <a:pPr marL="457200" indent="-457200">
              <a:buFont typeface="Arial" panose="020B0604020202020204" pitchFamily="34" charset="0"/>
              <a:buChar char="•"/>
            </a:pPr>
            <a:r>
              <a:rPr lang="en-US" sz="3200" dirty="0"/>
              <a:t> </a:t>
            </a:r>
            <a:r>
              <a:rPr lang="en-US" sz="3200" b="1" dirty="0"/>
              <a:t>Message</a:t>
            </a:r>
            <a:r>
              <a:rPr lang="en-US" sz="3200" dirty="0"/>
              <a:t> - Information that is sent from the producer to a consumer through RabbitMQ.</a:t>
            </a:r>
          </a:p>
          <a:p>
            <a:pPr marL="457200" indent="-457200">
              <a:buFont typeface="Arial" panose="020B0604020202020204" pitchFamily="34" charset="0"/>
              <a:buChar char="•"/>
            </a:pPr>
            <a:r>
              <a:rPr lang="en-US" sz="3200" b="1" dirty="0"/>
              <a:t>Connection</a:t>
            </a:r>
            <a:r>
              <a:rPr lang="en-US" sz="3200" dirty="0"/>
              <a:t> - A connection is a TCP connection between your application and the RabbitMQ broker.</a:t>
            </a:r>
          </a:p>
          <a:p>
            <a:pPr marL="457200" indent="-457200">
              <a:buFont typeface="Arial" panose="020B0604020202020204" pitchFamily="34" charset="0"/>
              <a:buChar char="•"/>
            </a:pPr>
            <a:r>
              <a:rPr lang="en-US" sz="3200" b="1" dirty="0"/>
              <a:t>Channel</a:t>
            </a:r>
            <a:r>
              <a:rPr lang="en-US" sz="3200" dirty="0"/>
              <a:t> - A channel is a virtual connection inside a connection. When you are publishing or consuming messages from a queue - it's all done over a channel. </a:t>
            </a:r>
          </a:p>
        </p:txBody>
      </p:sp>
    </p:spTree>
    <p:extLst>
      <p:ext uri="{BB962C8B-B14F-4D97-AF65-F5344CB8AC3E}">
        <p14:creationId xmlns:p14="http://schemas.microsoft.com/office/powerpoint/2010/main" val="1447897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setăText 4"/>
          <p:cNvSpPr txBox="1"/>
          <p:nvPr/>
        </p:nvSpPr>
        <p:spPr>
          <a:xfrm>
            <a:off x="460119" y="255348"/>
            <a:ext cx="11594592" cy="707886"/>
          </a:xfrm>
          <a:prstGeom prst="rect">
            <a:avLst/>
          </a:prstGeom>
          <a:noFill/>
        </p:spPr>
        <p:txBody>
          <a:bodyPr wrap="square" rtlCol="0">
            <a:spAutoFit/>
          </a:bodyPr>
          <a:lstStyle/>
          <a:p>
            <a:r>
              <a:rPr lang="en-US" sz="4000" dirty="0">
                <a:solidFill>
                  <a:srgbClr val="002060"/>
                </a:solidFill>
                <a:latin typeface="+mj-lt"/>
              </a:rPr>
              <a:t>RabbitMQ</a:t>
            </a:r>
          </a:p>
        </p:txBody>
      </p:sp>
      <p:cxnSp>
        <p:nvCxnSpPr>
          <p:cNvPr id="19" name="Conector drept 18"/>
          <p:cNvCxnSpPr/>
          <p:nvPr/>
        </p:nvCxnSpPr>
        <p:spPr>
          <a:xfrm flipV="1">
            <a:off x="574740" y="1097280"/>
            <a:ext cx="3430332" cy="36576"/>
          </a:xfrm>
          <a:prstGeom prst="line">
            <a:avLst/>
          </a:prstGeom>
          <a:ln>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cxnSp>
        <p:nvCxnSpPr>
          <p:cNvPr id="20" name="Conector drept 19"/>
          <p:cNvCxnSpPr/>
          <p:nvPr/>
        </p:nvCxnSpPr>
        <p:spPr>
          <a:xfrm flipV="1">
            <a:off x="836868" y="1163200"/>
            <a:ext cx="3430332" cy="36576"/>
          </a:xfrm>
          <a:prstGeom prst="line">
            <a:avLst/>
          </a:prstGeom>
          <a:ln>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cxnSp>
        <p:nvCxnSpPr>
          <p:cNvPr id="21" name="Conector drept 20"/>
          <p:cNvCxnSpPr/>
          <p:nvPr/>
        </p:nvCxnSpPr>
        <p:spPr>
          <a:xfrm flipV="1">
            <a:off x="449129" y="1078992"/>
            <a:ext cx="3430332" cy="36576"/>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cxnSp>
        <p:nvCxnSpPr>
          <p:cNvPr id="22" name="Conector drept 21"/>
          <p:cNvCxnSpPr/>
          <p:nvPr/>
        </p:nvCxnSpPr>
        <p:spPr>
          <a:xfrm flipV="1">
            <a:off x="836868" y="1011969"/>
            <a:ext cx="3430332" cy="36576"/>
          </a:xfrm>
          <a:prstGeom prst="line">
            <a:avLst/>
          </a:prstGeom>
          <a:ln>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4E729200-B286-49F3-BFF0-516CFCB03BC7}"/>
              </a:ext>
            </a:extLst>
          </p:cNvPr>
          <p:cNvPicPr>
            <a:picLocks noChangeAspect="1"/>
          </p:cNvPicPr>
          <p:nvPr/>
        </p:nvPicPr>
        <p:blipFill>
          <a:blip r:embed="rId3"/>
          <a:stretch>
            <a:fillRect/>
          </a:stretch>
        </p:blipFill>
        <p:spPr>
          <a:xfrm>
            <a:off x="285750" y="2476500"/>
            <a:ext cx="11620500" cy="1905000"/>
          </a:xfrm>
          <a:prstGeom prst="rect">
            <a:avLst/>
          </a:prstGeom>
        </p:spPr>
      </p:pic>
    </p:spTree>
    <p:extLst>
      <p:ext uri="{BB962C8B-B14F-4D97-AF65-F5344CB8AC3E}">
        <p14:creationId xmlns:p14="http://schemas.microsoft.com/office/powerpoint/2010/main" val="363628919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setăText 4"/>
          <p:cNvSpPr txBox="1"/>
          <p:nvPr/>
        </p:nvSpPr>
        <p:spPr>
          <a:xfrm>
            <a:off x="460119" y="255348"/>
            <a:ext cx="11594592" cy="707886"/>
          </a:xfrm>
          <a:prstGeom prst="rect">
            <a:avLst/>
          </a:prstGeom>
          <a:noFill/>
        </p:spPr>
        <p:txBody>
          <a:bodyPr wrap="square" rtlCol="0">
            <a:spAutoFit/>
          </a:bodyPr>
          <a:lstStyle/>
          <a:p>
            <a:r>
              <a:rPr lang="en-US" sz="4000" dirty="0">
                <a:solidFill>
                  <a:srgbClr val="002060"/>
                </a:solidFill>
                <a:latin typeface="+mj-lt"/>
              </a:rPr>
              <a:t>API Gateway</a:t>
            </a:r>
          </a:p>
        </p:txBody>
      </p:sp>
      <p:cxnSp>
        <p:nvCxnSpPr>
          <p:cNvPr id="19" name="Conector drept 18"/>
          <p:cNvCxnSpPr/>
          <p:nvPr/>
        </p:nvCxnSpPr>
        <p:spPr>
          <a:xfrm flipV="1">
            <a:off x="574740" y="1097280"/>
            <a:ext cx="3430332" cy="36576"/>
          </a:xfrm>
          <a:prstGeom prst="line">
            <a:avLst/>
          </a:prstGeom>
          <a:ln>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cxnSp>
        <p:nvCxnSpPr>
          <p:cNvPr id="20" name="Conector drept 19"/>
          <p:cNvCxnSpPr/>
          <p:nvPr/>
        </p:nvCxnSpPr>
        <p:spPr>
          <a:xfrm flipV="1">
            <a:off x="836868" y="1163200"/>
            <a:ext cx="3430332" cy="36576"/>
          </a:xfrm>
          <a:prstGeom prst="line">
            <a:avLst/>
          </a:prstGeom>
          <a:ln>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cxnSp>
        <p:nvCxnSpPr>
          <p:cNvPr id="21" name="Conector drept 20"/>
          <p:cNvCxnSpPr/>
          <p:nvPr/>
        </p:nvCxnSpPr>
        <p:spPr>
          <a:xfrm flipV="1">
            <a:off x="449129" y="1078992"/>
            <a:ext cx="3430332" cy="36576"/>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cxnSp>
        <p:nvCxnSpPr>
          <p:cNvPr id="22" name="Conector drept 21"/>
          <p:cNvCxnSpPr/>
          <p:nvPr/>
        </p:nvCxnSpPr>
        <p:spPr>
          <a:xfrm flipV="1">
            <a:off x="836868" y="1011969"/>
            <a:ext cx="3430332" cy="36576"/>
          </a:xfrm>
          <a:prstGeom prst="line">
            <a:avLst/>
          </a:prstGeom>
          <a:ln>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pic>
        <p:nvPicPr>
          <p:cNvPr id="2" name="Graphic 1">
            <a:extLst>
              <a:ext uri="{FF2B5EF4-FFF2-40B4-BE49-F238E27FC236}">
                <a16:creationId xmlns:a16="http://schemas.microsoft.com/office/drawing/2014/main" id="{95E8204B-694E-40A3-AD3C-1E0E8179F76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752600" y="1894325"/>
            <a:ext cx="6934200" cy="3667125"/>
          </a:xfrm>
          <a:prstGeom prst="rect">
            <a:avLst/>
          </a:prstGeom>
        </p:spPr>
      </p:pic>
    </p:spTree>
    <p:extLst>
      <p:ext uri="{BB962C8B-B14F-4D97-AF65-F5344CB8AC3E}">
        <p14:creationId xmlns:p14="http://schemas.microsoft.com/office/powerpoint/2010/main" val="62179898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setăText 4"/>
          <p:cNvSpPr txBox="1"/>
          <p:nvPr/>
        </p:nvSpPr>
        <p:spPr>
          <a:xfrm>
            <a:off x="460119" y="255348"/>
            <a:ext cx="11594592" cy="707886"/>
          </a:xfrm>
          <a:prstGeom prst="rect">
            <a:avLst/>
          </a:prstGeom>
          <a:noFill/>
        </p:spPr>
        <p:txBody>
          <a:bodyPr wrap="square" rtlCol="0">
            <a:spAutoFit/>
          </a:bodyPr>
          <a:lstStyle/>
          <a:p>
            <a:r>
              <a:rPr lang="en-US" sz="4000" dirty="0">
                <a:solidFill>
                  <a:srgbClr val="002060"/>
                </a:solidFill>
                <a:latin typeface="+mj-lt"/>
              </a:rPr>
              <a:t>API Gateway – When?</a:t>
            </a:r>
          </a:p>
        </p:txBody>
      </p:sp>
      <p:cxnSp>
        <p:nvCxnSpPr>
          <p:cNvPr id="19" name="Conector drept 18"/>
          <p:cNvCxnSpPr/>
          <p:nvPr/>
        </p:nvCxnSpPr>
        <p:spPr>
          <a:xfrm flipV="1">
            <a:off x="574740" y="1097280"/>
            <a:ext cx="3430332" cy="36576"/>
          </a:xfrm>
          <a:prstGeom prst="line">
            <a:avLst/>
          </a:prstGeom>
          <a:ln>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cxnSp>
        <p:nvCxnSpPr>
          <p:cNvPr id="20" name="Conector drept 19"/>
          <p:cNvCxnSpPr/>
          <p:nvPr/>
        </p:nvCxnSpPr>
        <p:spPr>
          <a:xfrm flipV="1">
            <a:off x="836868" y="1163200"/>
            <a:ext cx="3430332" cy="36576"/>
          </a:xfrm>
          <a:prstGeom prst="line">
            <a:avLst/>
          </a:prstGeom>
          <a:ln>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cxnSp>
        <p:nvCxnSpPr>
          <p:cNvPr id="21" name="Conector drept 20"/>
          <p:cNvCxnSpPr/>
          <p:nvPr/>
        </p:nvCxnSpPr>
        <p:spPr>
          <a:xfrm flipV="1">
            <a:off x="449129" y="1078992"/>
            <a:ext cx="3430332" cy="36576"/>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cxnSp>
        <p:nvCxnSpPr>
          <p:cNvPr id="22" name="Conector drept 21"/>
          <p:cNvCxnSpPr/>
          <p:nvPr/>
        </p:nvCxnSpPr>
        <p:spPr>
          <a:xfrm flipV="1">
            <a:off x="836868" y="1011969"/>
            <a:ext cx="3430332" cy="36576"/>
          </a:xfrm>
          <a:prstGeom prst="line">
            <a:avLst/>
          </a:prstGeom>
          <a:ln>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sp>
        <p:nvSpPr>
          <p:cNvPr id="8" name="Text Placeholder 2">
            <a:extLst>
              <a:ext uri="{FF2B5EF4-FFF2-40B4-BE49-F238E27FC236}">
                <a16:creationId xmlns:a16="http://schemas.microsoft.com/office/drawing/2014/main" id="{BA47D2D5-B52F-4C97-8A04-240E074BB356}"/>
              </a:ext>
            </a:extLst>
          </p:cNvPr>
          <p:cNvSpPr>
            <a:spLocks noGrp="1"/>
          </p:cNvSpPr>
          <p:nvPr>
            <p:ph type="body" idx="1"/>
          </p:nvPr>
        </p:nvSpPr>
        <p:spPr>
          <a:xfrm>
            <a:off x="460119" y="1587500"/>
            <a:ext cx="9293481" cy="4381500"/>
          </a:xfrm>
        </p:spPr>
        <p:txBody>
          <a:bodyPr>
            <a:normAutofit/>
          </a:bodyPr>
          <a:lstStyle/>
          <a:p>
            <a:pPr marL="457200" indent="-457200">
              <a:buFont typeface="Arial" panose="020B0604020202020204" pitchFamily="34" charset="0"/>
              <a:buChar char="•"/>
            </a:pPr>
            <a:endParaRPr lang="en-US" sz="3200" dirty="0"/>
          </a:p>
          <a:p>
            <a:endParaRPr lang="en-US" sz="3200" dirty="0"/>
          </a:p>
        </p:txBody>
      </p:sp>
      <p:sp>
        <p:nvSpPr>
          <p:cNvPr id="9" name="Text Placeholder 2">
            <a:extLst>
              <a:ext uri="{FF2B5EF4-FFF2-40B4-BE49-F238E27FC236}">
                <a16:creationId xmlns:a16="http://schemas.microsoft.com/office/drawing/2014/main" id="{2835EF02-98EB-4E04-9185-8F39C289381A}"/>
              </a:ext>
            </a:extLst>
          </p:cNvPr>
          <p:cNvSpPr txBox="1">
            <a:spLocks/>
          </p:cNvSpPr>
          <p:nvPr/>
        </p:nvSpPr>
        <p:spPr>
          <a:xfrm>
            <a:off x="612519" y="1739900"/>
            <a:ext cx="9293481" cy="4381500"/>
          </a:xfrm>
          <a:prstGeom prst="rect">
            <a:avLst/>
          </a:prstGeom>
        </p:spPr>
        <p:txBody>
          <a:bodyPr vert="horz" lIns="91440" tIns="45720" rIns="91440" bIns="45720" rtlCol="0" anchor="t">
            <a:norm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000" kern="1200" cap="none">
                <a:solidFill>
                  <a:schemeClr val="bg2">
                    <a:lumMod val="75000"/>
                  </a:schemeClr>
                </a:solidFill>
                <a:effectLst/>
                <a:latin typeface="+mn-lt"/>
                <a:ea typeface="+mn-ea"/>
                <a:cs typeface="+mn-cs"/>
              </a:defRPr>
            </a:lvl1pPr>
            <a:lvl2pPr marL="45720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marL="457200" indent="-457200">
              <a:buFont typeface="Arial" panose="020B0604020202020204" pitchFamily="34" charset="0"/>
              <a:buChar char="•"/>
            </a:pPr>
            <a:endParaRPr lang="en-US" sz="3200" dirty="0"/>
          </a:p>
        </p:txBody>
      </p:sp>
      <p:sp>
        <p:nvSpPr>
          <p:cNvPr id="10" name="Text Placeholder 2">
            <a:extLst>
              <a:ext uri="{FF2B5EF4-FFF2-40B4-BE49-F238E27FC236}">
                <a16:creationId xmlns:a16="http://schemas.microsoft.com/office/drawing/2014/main" id="{AD39A113-51C2-4F28-B412-2081E7A77131}"/>
              </a:ext>
            </a:extLst>
          </p:cNvPr>
          <p:cNvSpPr txBox="1">
            <a:spLocks/>
          </p:cNvSpPr>
          <p:nvPr/>
        </p:nvSpPr>
        <p:spPr>
          <a:xfrm>
            <a:off x="764919" y="1892300"/>
            <a:ext cx="9293481" cy="4381500"/>
          </a:xfrm>
          <a:prstGeom prst="rect">
            <a:avLst/>
          </a:prstGeom>
        </p:spPr>
        <p:txBody>
          <a:bodyPr vert="horz" lIns="91440" tIns="45720" rIns="91440" bIns="45720" rtlCol="0" anchor="t">
            <a:norm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000" kern="1200" cap="none">
                <a:solidFill>
                  <a:schemeClr val="bg2">
                    <a:lumMod val="75000"/>
                  </a:schemeClr>
                </a:solidFill>
                <a:effectLst/>
                <a:latin typeface="+mn-lt"/>
                <a:ea typeface="+mn-ea"/>
                <a:cs typeface="+mn-cs"/>
              </a:defRPr>
            </a:lvl1pPr>
            <a:lvl2pPr marL="45720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marL="457200" indent="-457200">
              <a:buFont typeface="Arial" panose="020B0604020202020204" pitchFamily="34" charset="0"/>
              <a:buChar char="•"/>
            </a:pPr>
            <a:r>
              <a:rPr lang="en-US" sz="3200" dirty="0"/>
              <a:t>There are multiple calls for multiple microservices by different channels.</a:t>
            </a:r>
          </a:p>
          <a:p>
            <a:pPr marL="457200" indent="-457200">
              <a:buFont typeface="Arial" panose="020B0604020202020204" pitchFamily="34" charset="0"/>
              <a:buChar char="•"/>
            </a:pPr>
            <a:r>
              <a:rPr lang="en-US" sz="3200" dirty="0"/>
              <a:t>There is a need for handling different types of Protocols.</a:t>
            </a:r>
          </a:p>
          <a:p>
            <a:pPr marL="457200" indent="-457200">
              <a:buFont typeface="Arial" panose="020B0604020202020204" pitchFamily="34" charset="0"/>
              <a:buChar char="•"/>
            </a:pPr>
            <a:r>
              <a:rPr lang="en-US" sz="3200" dirty="0"/>
              <a:t>Different consumers might need a different format of the responses.</a:t>
            </a:r>
          </a:p>
          <a:p>
            <a:endParaRPr lang="en-US" sz="3200" dirty="0"/>
          </a:p>
        </p:txBody>
      </p:sp>
    </p:spTree>
    <p:extLst>
      <p:ext uri="{BB962C8B-B14F-4D97-AF65-F5344CB8AC3E}">
        <p14:creationId xmlns:p14="http://schemas.microsoft.com/office/powerpoint/2010/main" val="139193413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setăText 4"/>
          <p:cNvSpPr txBox="1"/>
          <p:nvPr/>
        </p:nvSpPr>
        <p:spPr>
          <a:xfrm>
            <a:off x="460119" y="255348"/>
            <a:ext cx="11594592" cy="707886"/>
          </a:xfrm>
          <a:prstGeom prst="rect">
            <a:avLst/>
          </a:prstGeom>
          <a:noFill/>
        </p:spPr>
        <p:txBody>
          <a:bodyPr wrap="square" rtlCol="0">
            <a:spAutoFit/>
          </a:bodyPr>
          <a:lstStyle/>
          <a:p>
            <a:r>
              <a:rPr lang="en-US" sz="4000" dirty="0">
                <a:solidFill>
                  <a:srgbClr val="002060"/>
                </a:solidFill>
                <a:latin typeface="+mj-lt"/>
              </a:rPr>
              <a:t>API Gateway</a:t>
            </a:r>
          </a:p>
        </p:txBody>
      </p:sp>
      <p:cxnSp>
        <p:nvCxnSpPr>
          <p:cNvPr id="19" name="Conector drept 18"/>
          <p:cNvCxnSpPr/>
          <p:nvPr/>
        </p:nvCxnSpPr>
        <p:spPr>
          <a:xfrm flipV="1">
            <a:off x="574740" y="1097280"/>
            <a:ext cx="3430332" cy="36576"/>
          </a:xfrm>
          <a:prstGeom prst="line">
            <a:avLst/>
          </a:prstGeom>
          <a:ln>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cxnSp>
        <p:nvCxnSpPr>
          <p:cNvPr id="20" name="Conector drept 19"/>
          <p:cNvCxnSpPr/>
          <p:nvPr/>
        </p:nvCxnSpPr>
        <p:spPr>
          <a:xfrm flipV="1">
            <a:off x="836868" y="1163200"/>
            <a:ext cx="3430332" cy="36576"/>
          </a:xfrm>
          <a:prstGeom prst="line">
            <a:avLst/>
          </a:prstGeom>
          <a:ln>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cxnSp>
        <p:nvCxnSpPr>
          <p:cNvPr id="21" name="Conector drept 20"/>
          <p:cNvCxnSpPr/>
          <p:nvPr/>
        </p:nvCxnSpPr>
        <p:spPr>
          <a:xfrm flipV="1">
            <a:off x="449129" y="1078992"/>
            <a:ext cx="3430332" cy="36576"/>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cxnSp>
        <p:nvCxnSpPr>
          <p:cNvPr id="22" name="Conector drept 21"/>
          <p:cNvCxnSpPr/>
          <p:nvPr/>
        </p:nvCxnSpPr>
        <p:spPr>
          <a:xfrm flipV="1">
            <a:off x="836868" y="1011969"/>
            <a:ext cx="3430332" cy="36576"/>
          </a:xfrm>
          <a:prstGeom prst="line">
            <a:avLst/>
          </a:prstGeom>
          <a:ln>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sp>
        <p:nvSpPr>
          <p:cNvPr id="8" name="Text Placeholder 2">
            <a:extLst>
              <a:ext uri="{FF2B5EF4-FFF2-40B4-BE49-F238E27FC236}">
                <a16:creationId xmlns:a16="http://schemas.microsoft.com/office/drawing/2014/main" id="{BA47D2D5-B52F-4C97-8A04-240E074BB356}"/>
              </a:ext>
            </a:extLst>
          </p:cNvPr>
          <p:cNvSpPr>
            <a:spLocks noGrp="1"/>
          </p:cNvSpPr>
          <p:nvPr>
            <p:ph type="body" idx="1"/>
          </p:nvPr>
        </p:nvSpPr>
        <p:spPr>
          <a:xfrm>
            <a:off x="460119" y="1587500"/>
            <a:ext cx="9293481" cy="4381500"/>
          </a:xfrm>
        </p:spPr>
        <p:txBody>
          <a:bodyPr>
            <a:normAutofit fontScale="92500" lnSpcReduction="20000"/>
          </a:bodyPr>
          <a:lstStyle/>
          <a:p>
            <a:pPr marL="457200" indent="-457200">
              <a:buFont typeface="Arial" panose="020B0604020202020204" pitchFamily="34" charset="0"/>
              <a:buChar char="•"/>
            </a:pPr>
            <a:r>
              <a:rPr lang="en-US" sz="3200" dirty="0"/>
              <a:t>Centralizing access to microservices</a:t>
            </a:r>
          </a:p>
          <a:p>
            <a:pPr marL="914400" lvl="1" indent="-457200">
              <a:buFont typeface="Arial" panose="020B0604020202020204" pitchFamily="34" charset="0"/>
              <a:buChar char="•"/>
            </a:pPr>
            <a:r>
              <a:rPr lang="en-US" sz="3000" dirty="0"/>
              <a:t>Security/authentication</a:t>
            </a:r>
          </a:p>
          <a:p>
            <a:pPr marL="914400" lvl="1" indent="-457200">
              <a:buFont typeface="Arial" panose="020B0604020202020204" pitchFamily="34" charset="0"/>
              <a:buChar char="•"/>
            </a:pPr>
            <a:r>
              <a:rPr lang="en-US" sz="3000" dirty="0"/>
              <a:t>Traffic control</a:t>
            </a:r>
          </a:p>
          <a:p>
            <a:pPr marL="914400" lvl="1" indent="-457200">
              <a:buFont typeface="Arial" panose="020B0604020202020204" pitchFamily="34" charset="0"/>
              <a:buChar char="•"/>
            </a:pPr>
            <a:r>
              <a:rPr lang="en-US" sz="3000" dirty="0"/>
              <a:t>Load balancing</a:t>
            </a:r>
          </a:p>
          <a:p>
            <a:pPr marL="914400" lvl="1" indent="-457200">
              <a:buFont typeface="Arial" panose="020B0604020202020204" pitchFamily="34" charset="0"/>
              <a:buChar char="•"/>
            </a:pPr>
            <a:r>
              <a:rPr lang="en-US" sz="3000" dirty="0"/>
              <a:t>Logging and monitoring</a:t>
            </a:r>
          </a:p>
          <a:p>
            <a:pPr marL="914400" lvl="1" indent="-457200">
              <a:buFont typeface="Arial" panose="020B0604020202020204" pitchFamily="34" charset="0"/>
              <a:buChar char="•"/>
            </a:pPr>
            <a:r>
              <a:rPr lang="en-US" sz="3000" dirty="0"/>
              <a:t>Transformations</a:t>
            </a:r>
          </a:p>
          <a:p>
            <a:pPr marL="914400" lvl="1" indent="-457200">
              <a:buFont typeface="Arial" panose="020B0604020202020204" pitchFamily="34" charset="0"/>
              <a:buChar char="•"/>
            </a:pPr>
            <a:r>
              <a:rPr lang="en-US" sz="3000" dirty="0"/>
              <a:t>Circuit breaker</a:t>
            </a:r>
          </a:p>
          <a:p>
            <a:pPr marL="914400" lvl="1" indent="-457200">
              <a:buFont typeface="Arial" panose="020B0604020202020204" pitchFamily="34" charset="0"/>
              <a:buChar char="•"/>
            </a:pPr>
            <a:r>
              <a:rPr lang="en-US" sz="3000" dirty="0"/>
              <a:t>Caching</a:t>
            </a:r>
          </a:p>
          <a:p>
            <a:pPr marL="457200" indent="-457200">
              <a:buFont typeface="Arial" panose="020B0604020202020204" pitchFamily="34" charset="0"/>
              <a:buChar char="•"/>
            </a:pPr>
            <a:endParaRPr lang="en-US" sz="3200" dirty="0"/>
          </a:p>
          <a:p>
            <a:endParaRPr lang="en-US" sz="3200" dirty="0"/>
          </a:p>
        </p:txBody>
      </p:sp>
      <p:sp>
        <p:nvSpPr>
          <p:cNvPr id="9" name="Text Placeholder 2">
            <a:extLst>
              <a:ext uri="{FF2B5EF4-FFF2-40B4-BE49-F238E27FC236}">
                <a16:creationId xmlns:a16="http://schemas.microsoft.com/office/drawing/2014/main" id="{2835EF02-98EB-4E04-9185-8F39C289381A}"/>
              </a:ext>
            </a:extLst>
          </p:cNvPr>
          <p:cNvSpPr txBox="1">
            <a:spLocks/>
          </p:cNvSpPr>
          <p:nvPr/>
        </p:nvSpPr>
        <p:spPr>
          <a:xfrm>
            <a:off x="612519" y="1739900"/>
            <a:ext cx="9293481" cy="4381500"/>
          </a:xfrm>
          <a:prstGeom prst="rect">
            <a:avLst/>
          </a:prstGeom>
        </p:spPr>
        <p:txBody>
          <a:bodyPr vert="horz" lIns="91440" tIns="45720" rIns="91440" bIns="45720" rtlCol="0" anchor="t">
            <a:norm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000" kern="1200" cap="none">
                <a:solidFill>
                  <a:schemeClr val="bg2">
                    <a:lumMod val="75000"/>
                  </a:schemeClr>
                </a:solidFill>
                <a:effectLst/>
                <a:latin typeface="+mn-lt"/>
                <a:ea typeface="+mn-ea"/>
                <a:cs typeface="+mn-cs"/>
              </a:defRPr>
            </a:lvl1pPr>
            <a:lvl2pPr marL="45720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marL="457200" indent="-457200">
              <a:buFont typeface="Arial" panose="020B0604020202020204" pitchFamily="34" charset="0"/>
              <a:buChar char="•"/>
            </a:pPr>
            <a:endParaRPr lang="en-US" sz="3200" dirty="0"/>
          </a:p>
        </p:txBody>
      </p:sp>
    </p:spTree>
    <p:extLst>
      <p:ext uri="{BB962C8B-B14F-4D97-AF65-F5344CB8AC3E}">
        <p14:creationId xmlns:p14="http://schemas.microsoft.com/office/powerpoint/2010/main" val="259117815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setăText 4"/>
          <p:cNvSpPr txBox="1"/>
          <p:nvPr/>
        </p:nvSpPr>
        <p:spPr>
          <a:xfrm>
            <a:off x="460119" y="255348"/>
            <a:ext cx="11594592" cy="707886"/>
          </a:xfrm>
          <a:prstGeom prst="rect">
            <a:avLst/>
          </a:prstGeom>
          <a:noFill/>
        </p:spPr>
        <p:txBody>
          <a:bodyPr wrap="square" rtlCol="0">
            <a:spAutoFit/>
          </a:bodyPr>
          <a:lstStyle/>
          <a:p>
            <a:r>
              <a:rPr lang="en-US" sz="4000" dirty="0">
                <a:solidFill>
                  <a:srgbClr val="002060"/>
                </a:solidFill>
                <a:latin typeface="+mj-lt"/>
              </a:rPr>
              <a:t>API Gateway – How ?</a:t>
            </a:r>
          </a:p>
        </p:txBody>
      </p:sp>
      <p:cxnSp>
        <p:nvCxnSpPr>
          <p:cNvPr id="19" name="Conector drept 18"/>
          <p:cNvCxnSpPr/>
          <p:nvPr/>
        </p:nvCxnSpPr>
        <p:spPr>
          <a:xfrm flipV="1">
            <a:off x="574740" y="1097280"/>
            <a:ext cx="3430332" cy="36576"/>
          </a:xfrm>
          <a:prstGeom prst="line">
            <a:avLst/>
          </a:prstGeom>
          <a:ln>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cxnSp>
        <p:nvCxnSpPr>
          <p:cNvPr id="20" name="Conector drept 19"/>
          <p:cNvCxnSpPr/>
          <p:nvPr/>
        </p:nvCxnSpPr>
        <p:spPr>
          <a:xfrm flipV="1">
            <a:off x="836868" y="1163200"/>
            <a:ext cx="3430332" cy="36576"/>
          </a:xfrm>
          <a:prstGeom prst="line">
            <a:avLst/>
          </a:prstGeom>
          <a:ln>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cxnSp>
        <p:nvCxnSpPr>
          <p:cNvPr id="21" name="Conector drept 20"/>
          <p:cNvCxnSpPr/>
          <p:nvPr/>
        </p:nvCxnSpPr>
        <p:spPr>
          <a:xfrm flipV="1">
            <a:off x="449129" y="1078992"/>
            <a:ext cx="3430332" cy="36576"/>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cxnSp>
        <p:nvCxnSpPr>
          <p:cNvPr id="22" name="Conector drept 21"/>
          <p:cNvCxnSpPr/>
          <p:nvPr/>
        </p:nvCxnSpPr>
        <p:spPr>
          <a:xfrm flipV="1">
            <a:off x="836868" y="1011969"/>
            <a:ext cx="3430332" cy="36576"/>
          </a:xfrm>
          <a:prstGeom prst="line">
            <a:avLst/>
          </a:prstGeom>
          <a:ln>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sp>
        <p:nvSpPr>
          <p:cNvPr id="8" name="Text Placeholder 2">
            <a:extLst>
              <a:ext uri="{FF2B5EF4-FFF2-40B4-BE49-F238E27FC236}">
                <a16:creationId xmlns:a16="http://schemas.microsoft.com/office/drawing/2014/main" id="{BA47D2D5-B52F-4C97-8A04-240E074BB356}"/>
              </a:ext>
            </a:extLst>
          </p:cNvPr>
          <p:cNvSpPr>
            <a:spLocks noGrp="1"/>
          </p:cNvSpPr>
          <p:nvPr>
            <p:ph type="body" idx="1"/>
          </p:nvPr>
        </p:nvSpPr>
        <p:spPr>
          <a:xfrm>
            <a:off x="460119" y="1587500"/>
            <a:ext cx="9293481" cy="4381500"/>
          </a:xfrm>
        </p:spPr>
        <p:txBody>
          <a:bodyPr>
            <a:normAutofit/>
          </a:bodyPr>
          <a:lstStyle/>
          <a:p>
            <a:pPr marL="457200" indent="-457200">
              <a:buFont typeface="Arial" panose="020B0604020202020204" pitchFamily="34" charset="0"/>
              <a:buChar char="•"/>
            </a:pPr>
            <a:r>
              <a:rPr lang="en-US" sz="3200" dirty="0">
                <a:hlinkClick r:id="rId3"/>
              </a:rPr>
              <a:t>Azure API Management</a:t>
            </a:r>
            <a:endParaRPr lang="en-US" sz="3200" dirty="0"/>
          </a:p>
          <a:p>
            <a:pPr marL="457200" indent="-457200">
              <a:buFont typeface="Arial" panose="020B0604020202020204" pitchFamily="34" charset="0"/>
              <a:buChar char="•"/>
            </a:pPr>
            <a:r>
              <a:rPr lang="en-US" sz="3200" dirty="0">
                <a:hlinkClick r:id="rId4"/>
              </a:rPr>
              <a:t>Google Apigee</a:t>
            </a:r>
            <a:endParaRPr lang="en-US" sz="3200" dirty="0"/>
          </a:p>
          <a:p>
            <a:pPr marL="457200" indent="-457200">
              <a:buFont typeface="Arial" panose="020B0604020202020204" pitchFamily="34" charset="0"/>
              <a:buChar char="•"/>
            </a:pPr>
            <a:r>
              <a:rPr lang="en-US" sz="3200" dirty="0">
                <a:hlinkClick r:id="rId5"/>
              </a:rPr>
              <a:t>Kong</a:t>
            </a:r>
            <a:endParaRPr lang="en-US" sz="3200" dirty="0"/>
          </a:p>
          <a:p>
            <a:pPr marL="457200" indent="-457200">
              <a:buFont typeface="Arial" panose="020B0604020202020204" pitchFamily="34" charset="0"/>
              <a:buChar char="•"/>
            </a:pPr>
            <a:r>
              <a:rPr lang="en-US" sz="3200" dirty="0">
                <a:hlinkClick r:id="rId6"/>
              </a:rPr>
              <a:t>Ocelot</a:t>
            </a:r>
            <a:endParaRPr lang="en-US" sz="3200" dirty="0"/>
          </a:p>
          <a:p>
            <a:endParaRPr lang="en-US" sz="3200" dirty="0"/>
          </a:p>
          <a:p>
            <a:endParaRPr lang="en-US" sz="3200" dirty="0"/>
          </a:p>
        </p:txBody>
      </p:sp>
      <p:sp>
        <p:nvSpPr>
          <p:cNvPr id="9" name="Text Placeholder 2">
            <a:extLst>
              <a:ext uri="{FF2B5EF4-FFF2-40B4-BE49-F238E27FC236}">
                <a16:creationId xmlns:a16="http://schemas.microsoft.com/office/drawing/2014/main" id="{2835EF02-98EB-4E04-9185-8F39C289381A}"/>
              </a:ext>
            </a:extLst>
          </p:cNvPr>
          <p:cNvSpPr txBox="1">
            <a:spLocks/>
          </p:cNvSpPr>
          <p:nvPr/>
        </p:nvSpPr>
        <p:spPr>
          <a:xfrm>
            <a:off x="612519" y="1739900"/>
            <a:ext cx="9293481" cy="4381500"/>
          </a:xfrm>
          <a:prstGeom prst="rect">
            <a:avLst/>
          </a:prstGeom>
        </p:spPr>
        <p:txBody>
          <a:bodyPr vert="horz" lIns="91440" tIns="45720" rIns="91440" bIns="45720" rtlCol="0" anchor="t">
            <a:norm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000" kern="1200" cap="none">
                <a:solidFill>
                  <a:schemeClr val="bg2">
                    <a:lumMod val="75000"/>
                  </a:schemeClr>
                </a:solidFill>
                <a:effectLst/>
                <a:latin typeface="+mn-lt"/>
                <a:ea typeface="+mn-ea"/>
                <a:cs typeface="+mn-cs"/>
              </a:defRPr>
            </a:lvl1pPr>
            <a:lvl2pPr marL="45720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marL="457200" indent="-457200">
              <a:buFont typeface="Arial" panose="020B0604020202020204" pitchFamily="34" charset="0"/>
              <a:buChar char="•"/>
            </a:pPr>
            <a:endParaRPr lang="en-US" sz="3200" dirty="0"/>
          </a:p>
        </p:txBody>
      </p:sp>
    </p:spTree>
    <p:extLst>
      <p:ext uri="{BB962C8B-B14F-4D97-AF65-F5344CB8AC3E}">
        <p14:creationId xmlns:p14="http://schemas.microsoft.com/office/powerpoint/2010/main" val="91535416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setăText 4"/>
          <p:cNvSpPr txBox="1"/>
          <p:nvPr/>
        </p:nvSpPr>
        <p:spPr>
          <a:xfrm>
            <a:off x="460119" y="255348"/>
            <a:ext cx="11594592" cy="707886"/>
          </a:xfrm>
          <a:prstGeom prst="rect">
            <a:avLst/>
          </a:prstGeom>
          <a:noFill/>
        </p:spPr>
        <p:txBody>
          <a:bodyPr wrap="square" rtlCol="0">
            <a:spAutoFit/>
          </a:bodyPr>
          <a:lstStyle/>
          <a:p>
            <a:r>
              <a:rPr lang="en-US" sz="4000">
                <a:solidFill>
                  <a:srgbClr val="002060"/>
                </a:solidFill>
                <a:latin typeface="+mj-lt"/>
              </a:rPr>
              <a:t>Integration patterns</a:t>
            </a:r>
            <a:endParaRPr lang="en-US" sz="4000" dirty="0">
              <a:solidFill>
                <a:srgbClr val="002060"/>
              </a:solidFill>
              <a:latin typeface="+mj-lt"/>
            </a:endParaRPr>
          </a:p>
        </p:txBody>
      </p:sp>
      <p:cxnSp>
        <p:nvCxnSpPr>
          <p:cNvPr id="19" name="Conector drept 18"/>
          <p:cNvCxnSpPr/>
          <p:nvPr/>
        </p:nvCxnSpPr>
        <p:spPr>
          <a:xfrm flipV="1">
            <a:off x="574740" y="1097280"/>
            <a:ext cx="3430332" cy="36576"/>
          </a:xfrm>
          <a:prstGeom prst="line">
            <a:avLst/>
          </a:prstGeom>
          <a:ln>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cxnSp>
        <p:nvCxnSpPr>
          <p:cNvPr id="20" name="Conector drept 19"/>
          <p:cNvCxnSpPr/>
          <p:nvPr/>
        </p:nvCxnSpPr>
        <p:spPr>
          <a:xfrm flipV="1">
            <a:off x="836868" y="1163200"/>
            <a:ext cx="3430332" cy="36576"/>
          </a:xfrm>
          <a:prstGeom prst="line">
            <a:avLst/>
          </a:prstGeom>
          <a:ln>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cxnSp>
        <p:nvCxnSpPr>
          <p:cNvPr id="21" name="Conector drept 20"/>
          <p:cNvCxnSpPr/>
          <p:nvPr/>
        </p:nvCxnSpPr>
        <p:spPr>
          <a:xfrm flipV="1">
            <a:off x="449129" y="1078992"/>
            <a:ext cx="3430332" cy="36576"/>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cxnSp>
        <p:nvCxnSpPr>
          <p:cNvPr id="22" name="Conector drept 21"/>
          <p:cNvCxnSpPr/>
          <p:nvPr/>
        </p:nvCxnSpPr>
        <p:spPr>
          <a:xfrm flipV="1">
            <a:off x="836868" y="1011969"/>
            <a:ext cx="3430332" cy="36576"/>
          </a:xfrm>
          <a:prstGeom prst="line">
            <a:avLst/>
          </a:prstGeom>
          <a:ln>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sp>
        <p:nvSpPr>
          <p:cNvPr id="8" name="Text Placeholder 2">
            <a:extLst>
              <a:ext uri="{FF2B5EF4-FFF2-40B4-BE49-F238E27FC236}">
                <a16:creationId xmlns:a16="http://schemas.microsoft.com/office/drawing/2014/main" id="{BA47D2D5-B52F-4C97-8A04-240E074BB356}"/>
              </a:ext>
            </a:extLst>
          </p:cNvPr>
          <p:cNvSpPr>
            <a:spLocks noGrp="1"/>
          </p:cNvSpPr>
          <p:nvPr>
            <p:ph type="body" idx="1"/>
          </p:nvPr>
        </p:nvSpPr>
        <p:spPr>
          <a:xfrm>
            <a:off x="460119" y="1587500"/>
            <a:ext cx="9293481" cy="4381500"/>
          </a:xfrm>
        </p:spPr>
        <p:txBody>
          <a:bodyPr>
            <a:normAutofit/>
          </a:bodyPr>
          <a:lstStyle/>
          <a:p>
            <a:pPr marL="457200" indent="-457200">
              <a:buFont typeface="Arial" panose="020B0604020202020204" pitchFamily="34" charset="0"/>
              <a:buChar char="•"/>
            </a:pPr>
            <a:r>
              <a:rPr lang="en-US" sz="3200" dirty="0"/>
              <a:t>Related patterns </a:t>
            </a:r>
          </a:p>
          <a:p>
            <a:pPr marL="914400" lvl="1" indent="-457200">
              <a:buFont typeface="Arial" panose="020B0604020202020204" pitchFamily="34" charset="0"/>
              <a:buChar char="•"/>
            </a:pPr>
            <a:r>
              <a:rPr lang="en-US" sz="3000" dirty="0"/>
              <a:t>Aggregator Pattern</a:t>
            </a:r>
            <a:endParaRPr lang="en-US" sz="3200" dirty="0"/>
          </a:p>
          <a:p>
            <a:pPr marL="914400" lvl="1" indent="-457200">
              <a:buFont typeface="Arial" panose="020B0604020202020204" pitchFamily="34" charset="0"/>
              <a:buChar char="•"/>
            </a:pPr>
            <a:r>
              <a:rPr lang="en-US" sz="3000" dirty="0"/>
              <a:t>Proxy Pattern</a:t>
            </a:r>
          </a:p>
          <a:p>
            <a:pPr marL="914400" lvl="1" indent="-457200">
              <a:buFont typeface="Arial" panose="020B0604020202020204" pitchFamily="34" charset="0"/>
              <a:buChar char="•"/>
            </a:pPr>
            <a:r>
              <a:rPr lang="en-US" sz="3000" dirty="0"/>
              <a:t>Chained Microservice Pattern</a:t>
            </a:r>
          </a:p>
          <a:p>
            <a:pPr marL="914400" lvl="1" indent="-457200">
              <a:buFont typeface="Arial" panose="020B0604020202020204" pitchFamily="34" charset="0"/>
              <a:buChar char="•"/>
            </a:pPr>
            <a:r>
              <a:rPr lang="en-US" sz="3000" dirty="0"/>
              <a:t>Branch Pattern</a:t>
            </a:r>
          </a:p>
        </p:txBody>
      </p:sp>
    </p:spTree>
    <p:extLst>
      <p:ext uri="{BB962C8B-B14F-4D97-AF65-F5344CB8AC3E}">
        <p14:creationId xmlns:p14="http://schemas.microsoft.com/office/powerpoint/2010/main" val="255002185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AAA9181-4DB0-49C9-AADE-D00227503E6C}"/>
              </a:ext>
            </a:extLst>
          </p:cNvPr>
          <p:cNvPicPr>
            <a:picLocks noChangeAspect="1"/>
          </p:cNvPicPr>
          <p:nvPr/>
        </p:nvPicPr>
        <p:blipFill>
          <a:blip r:embed="rId2"/>
          <a:stretch>
            <a:fillRect/>
          </a:stretch>
        </p:blipFill>
        <p:spPr>
          <a:xfrm>
            <a:off x="2450523" y="0"/>
            <a:ext cx="7290954" cy="6858000"/>
          </a:xfrm>
          <a:prstGeom prst="rect">
            <a:avLst/>
          </a:prstGeom>
        </p:spPr>
      </p:pic>
    </p:spTree>
    <p:extLst>
      <p:ext uri="{BB962C8B-B14F-4D97-AF65-F5344CB8AC3E}">
        <p14:creationId xmlns:p14="http://schemas.microsoft.com/office/powerpoint/2010/main" val="39342521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A1080AF1-9933-47D8-9D66-E8B55D8EDCDF}"/>
              </a:ext>
            </a:extLst>
          </p:cNvPr>
          <p:cNvSpPr txBox="1">
            <a:spLocks/>
          </p:cNvSpPr>
          <p:nvPr/>
        </p:nvSpPr>
        <p:spPr>
          <a:xfrm>
            <a:off x="269240" y="3850287"/>
            <a:ext cx="9860674" cy="778226"/>
          </a:xfrm>
          <a:prstGeom prst="rect">
            <a:avLst/>
          </a:prstGeom>
        </p:spPr>
        <p:txBody>
          <a:bodyPr vert="horz" lIns="91440" tIns="45720" rIns="91440" bIns="45720" rtlCol="0" anchor="b"/>
          <a:lstStyle>
            <a:defPPr>
              <a:defRPr lang="en-US"/>
            </a:defPPr>
            <a:lvl1pPr marL="0" algn="r" defTabSz="457200" rtl="0" eaLnBrk="1" latinLnBrk="0" hangingPunct="1">
              <a:defRPr sz="3200" b="0" i="0" kern="1200">
                <a:solidFill>
                  <a:schemeClr val="bg2">
                    <a:lumMod val="50000"/>
                  </a:schemeClr>
                </a:solidFill>
                <a:effectLst/>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t>Intro</a:t>
            </a:r>
          </a:p>
        </p:txBody>
      </p:sp>
    </p:spTree>
    <p:extLst>
      <p:ext uri="{BB962C8B-B14F-4D97-AF65-F5344CB8AC3E}">
        <p14:creationId xmlns:p14="http://schemas.microsoft.com/office/powerpoint/2010/main" val="353224954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setăText 4"/>
          <p:cNvSpPr txBox="1"/>
          <p:nvPr/>
        </p:nvSpPr>
        <p:spPr>
          <a:xfrm>
            <a:off x="460119" y="255348"/>
            <a:ext cx="11594592" cy="707886"/>
          </a:xfrm>
          <a:prstGeom prst="rect">
            <a:avLst/>
          </a:prstGeom>
          <a:noFill/>
        </p:spPr>
        <p:txBody>
          <a:bodyPr wrap="square" rtlCol="0">
            <a:spAutoFit/>
          </a:bodyPr>
          <a:lstStyle/>
          <a:p>
            <a:r>
              <a:rPr lang="en-US" sz="4000" dirty="0">
                <a:solidFill>
                  <a:srgbClr val="002060"/>
                </a:solidFill>
                <a:latin typeface="+mj-lt"/>
              </a:rPr>
              <a:t>References</a:t>
            </a:r>
          </a:p>
        </p:txBody>
      </p:sp>
      <p:cxnSp>
        <p:nvCxnSpPr>
          <p:cNvPr id="19" name="Conector drept 18"/>
          <p:cNvCxnSpPr/>
          <p:nvPr/>
        </p:nvCxnSpPr>
        <p:spPr>
          <a:xfrm flipV="1">
            <a:off x="574740" y="1097280"/>
            <a:ext cx="3430332" cy="36576"/>
          </a:xfrm>
          <a:prstGeom prst="line">
            <a:avLst/>
          </a:prstGeom>
          <a:ln>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cxnSp>
        <p:nvCxnSpPr>
          <p:cNvPr id="20" name="Conector drept 19"/>
          <p:cNvCxnSpPr/>
          <p:nvPr/>
        </p:nvCxnSpPr>
        <p:spPr>
          <a:xfrm flipV="1">
            <a:off x="836868" y="1163200"/>
            <a:ext cx="3430332" cy="36576"/>
          </a:xfrm>
          <a:prstGeom prst="line">
            <a:avLst/>
          </a:prstGeom>
          <a:ln>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cxnSp>
        <p:nvCxnSpPr>
          <p:cNvPr id="21" name="Conector drept 20"/>
          <p:cNvCxnSpPr/>
          <p:nvPr/>
        </p:nvCxnSpPr>
        <p:spPr>
          <a:xfrm flipV="1">
            <a:off x="449129" y="1078992"/>
            <a:ext cx="3430332" cy="36576"/>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cxnSp>
        <p:nvCxnSpPr>
          <p:cNvPr id="22" name="Conector drept 21"/>
          <p:cNvCxnSpPr/>
          <p:nvPr/>
        </p:nvCxnSpPr>
        <p:spPr>
          <a:xfrm flipV="1">
            <a:off x="836868" y="1011969"/>
            <a:ext cx="3430332" cy="36576"/>
          </a:xfrm>
          <a:prstGeom prst="line">
            <a:avLst/>
          </a:prstGeom>
          <a:ln>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sp>
        <p:nvSpPr>
          <p:cNvPr id="8" name="Text Placeholder 2">
            <a:extLst>
              <a:ext uri="{FF2B5EF4-FFF2-40B4-BE49-F238E27FC236}">
                <a16:creationId xmlns:a16="http://schemas.microsoft.com/office/drawing/2014/main" id="{BA47D2D5-B52F-4C97-8A04-240E074BB356}"/>
              </a:ext>
            </a:extLst>
          </p:cNvPr>
          <p:cNvSpPr>
            <a:spLocks noGrp="1"/>
          </p:cNvSpPr>
          <p:nvPr>
            <p:ph type="body" idx="1"/>
          </p:nvPr>
        </p:nvSpPr>
        <p:spPr>
          <a:xfrm>
            <a:off x="460119" y="1587500"/>
            <a:ext cx="9293481" cy="4381500"/>
          </a:xfrm>
        </p:spPr>
        <p:txBody>
          <a:bodyPr>
            <a:normAutofit/>
          </a:bodyPr>
          <a:lstStyle/>
          <a:p>
            <a:pPr marL="457200" indent="-457200">
              <a:buFont typeface="Arial" panose="020B0604020202020204" pitchFamily="34" charset="0"/>
              <a:buChar char="•"/>
            </a:pPr>
            <a:r>
              <a:rPr lang="en-US" sz="1200" dirty="0">
                <a:hlinkClick r:id="rId3"/>
              </a:rPr>
              <a:t>https://docs.microsoft.com/en-us/azure/architecture/microservices/design/</a:t>
            </a:r>
            <a:endParaRPr lang="en-US" sz="1200" dirty="0"/>
          </a:p>
          <a:p>
            <a:pPr marL="457200" indent="-457200">
              <a:buFont typeface="Arial" panose="020B0604020202020204" pitchFamily="34" charset="0"/>
              <a:buChar char="•"/>
            </a:pPr>
            <a:r>
              <a:rPr lang="en-US" sz="1200" dirty="0">
                <a:hlinkClick r:id="rId4"/>
              </a:rPr>
              <a:t>https://dzone.com/articles/microservice-architecture-and-design-patterns-for</a:t>
            </a:r>
            <a:endParaRPr lang="en-US" sz="1200" dirty="0"/>
          </a:p>
          <a:p>
            <a:pPr marL="457200" indent="-457200">
              <a:buFont typeface="Arial" panose="020B0604020202020204" pitchFamily="34" charset="0"/>
              <a:buChar char="•"/>
            </a:pPr>
            <a:r>
              <a:rPr lang="en-US" sz="1200" dirty="0">
                <a:hlinkClick r:id="rId5"/>
              </a:rPr>
              <a:t>https://www.domainlanguage.com/wp-content/uploads/2016/04/GettingStartedWithDDDWhenSurroundedByLegacySystemsV1.pdf</a:t>
            </a:r>
            <a:endParaRPr lang="en-US" sz="1200" dirty="0"/>
          </a:p>
          <a:p>
            <a:pPr marL="457200" indent="-457200">
              <a:buFont typeface="Arial" panose="020B0604020202020204" pitchFamily="34" charset="0"/>
              <a:buChar char="•"/>
            </a:pPr>
            <a:r>
              <a:rPr lang="en-US" sz="1200" dirty="0">
                <a:hlinkClick r:id="rId6"/>
              </a:rPr>
              <a:t>https://subscription.packtpub.com/book/programming/9781788834094</a:t>
            </a:r>
            <a:endParaRPr lang="en-US" sz="1200" dirty="0"/>
          </a:p>
          <a:p>
            <a:pPr marL="457200" indent="-457200">
              <a:buFont typeface="Arial" panose="020B0604020202020204" pitchFamily="34" charset="0"/>
              <a:buChar char="•"/>
            </a:pPr>
            <a:r>
              <a:rPr lang="en-US" sz="1200" dirty="0">
                <a:hlinkClick r:id="rId7"/>
              </a:rPr>
              <a:t>https://www.pluralsight.com/courses/microservices-architectural-design-patterns-playbook</a:t>
            </a:r>
            <a:endParaRPr lang="en-US" sz="1200" dirty="0"/>
          </a:p>
          <a:p>
            <a:pPr marL="457200" indent="-457200">
              <a:buFont typeface="Arial" panose="020B0604020202020204" pitchFamily="34" charset="0"/>
              <a:buChar char="•"/>
            </a:pPr>
            <a:r>
              <a:rPr lang="en-US" sz="1200" dirty="0">
                <a:hlinkClick r:id="rId8"/>
              </a:rPr>
              <a:t>https://www.pluralsight.com/courses/microservices-architecture</a:t>
            </a:r>
            <a:endParaRPr lang="en-US" sz="1200" dirty="0"/>
          </a:p>
          <a:p>
            <a:pPr marL="457200" indent="-457200">
              <a:buFont typeface="Arial" panose="020B0604020202020204" pitchFamily="34" charset="0"/>
              <a:buChar char="•"/>
            </a:pPr>
            <a:r>
              <a:rPr lang="en-US" sz="1200" dirty="0">
                <a:hlinkClick r:id="rId9"/>
              </a:rPr>
              <a:t>https://ocelot.readthedocs.io/en/latest/introduction/gettingstarted.html</a:t>
            </a:r>
            <a:endParaRPr lang="en-US" sz="1200" dirty="0"/>
          </a:p>
          <a:p>
            <a:pPr marL="457200" indent="-457200">
              <a:buFont typeface="Arial" panose="020B0604020202020204" pitchFamily="34" charset="0"/>
              <a:buChar char="•"/>
            </a:pPr>
            <a:r>
              <a:rPr lang="en-US" sz="1200" dirty="0">
                <a:hlinkClick r:id="rId10"/>
              </a:rPr>
              <a:t>https://github.com/ketan-gote/ddd-example</a:t>
            </a:r>
            <a:endParaRPr lang="en-US" sz="1200" dirty="0"/>
          </a:p>
          <a:p>
            <a:pPr marL="457200" indent="-457200">
              <a:buFont typeface="Arial" panose="020B0604020202020204" pitchFamily="34" charset="0"/>
              <a:buChar char="•"/>
            </a:pPr>
            <a:endParaRPr lang="en-US" sz="1200" dirty="0"/>
          </a:p>
          <a:p>
            <a:pPr marL="457200" indent="-457200">
              <a:buFont typeface="Arial" panose="020B0604020202020204" pitchFamily="34" charset="0"/>
              <a:buChar char="•"/>
            </a:pPr>
            <a:endParaRPr lang="en-US" sz="1200" dirty="0"/>
          </a:p>
        </p:txBody>
      </p:sp>
    </p:spTree>
    <p:extLst>
      <p:ext uri="{BB962C8B-B14F-4D97-AF65-F5344CB8AC3E}">
        <p14:creationId xmlns:p14="http://schemas.microsoft.com/office/powerpoint/2010/main" val="310147243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u 1">
            <a:extLst>
              <a:ext uri="{FF2B5EF4-FFF2-40B4-BE49-F238E27FC236}">
                <a16:creationId xmlns:a16="http://schemas.microsoft.com/office/drawing/2014/main" id="{D8AF7EA1-165F-4556-B4C3-C1C009E5EB85}"/>
              </a:ext>
            </a:extLst>
          </p:cNvPr>
          <p:cNvSpPr>
            <a:spLocks noGrp="1"/>
          </p:cNvSpPr>
          <p:nvPr>
            <p:ph type="title"/>
          </p:nvPr>
        </p:nvSpPr>
        <p:spPr/>
        <p:txBody>
          <a:bodyPr>
            <a:normAutofit/>
          </a:bodyPr>
          <a:lstStyle/>
          <a:p>
            <a:r>
              <a:rPr lang="en-US" dirty="0"/>
              <a:t>Feedback</a:t>
            </a:r>
          </a:p>
        </p:txBody>
      </p:sp>
      <p:graphicFrame>
        <p:nvGraphicFramePr>
          <p:cNvPr id="11" name="Nomogramă 10">
            <a:extLst>
              <a:ext uri="{FF2B5EF4-FFF2-40B4-BE49-F238E27FC236}">
                <a16:creationId xmlns:a16="http://schemas.microsoft.com/office/drawing/2014/main" id="{12823D09-F160-4C4F-86E2-08593FFE58BD}"/>
              </a:ext>
            </a:extLst>
          </p:cNvPr>
          <p:cNvGraphicFramePr/>
          <p:nvPr>
            <p:extLst>
              <p:ext uri="{D42A27DB-BD31-4B8C-83A1-F6EECF244321}">
                <p14:modId xmlns:p14="http://schemas.microsoft.com/office/powerpoint/2010/main" val="1190109266"/>
              </p:ext>
            </p:extLst>
          </p:nvPr>
        </p:nvGraphicFramePr>
        <p:xfrm>
          <a:off x="5419726" y="1905000"/>
          <a:ext cx="4791075" cy="4114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4" name="CasetăText 13">
            <a:extLst>
              <a:ext uri="{FF2B5EF4-FFF2-40B4-BE49-F238E27FC236}">
                <a16:creationId xmlns:a16="http://schemas.microsoft.com/office/drawing/2014/main" id="{F0C8BA2A-6164-44CC-80C8-AD3655349A36}"/>
              </a:ext>
            </a:extLst>
          </p:cNvPr>
          <p:cNvSpPr txBox="1"/>
          <p:nvPr/>
        </p:nvSpPr>
        <p:spPr>
          <a:xfrm>
            <a:off x="684212" y="4118000"/>
            <a:ext cx="3865161" cy="369332"/>
          </a:xfrm>
          <a:prstGeom prst="rect">
            <a:avLst/>
          </a:prstGeom>
          <a:noFill/>
        </p:spPr>
        <p:txBody>
          <a:bodyPr wrap="none" rtlCol="0">
            <a:spAutoFit/>
          </a:bodyPr>
          <a:lstStyle/>
          <a:p>
            <a:r>
              <a:rPr lang="en-US" dirty="0">
                <a:ln w="0"/>
                <a:effectLst>
                  <a:outerShdw blurRad="38100" dist="19050" dir="2700000" algn="tl" rotWithShape="0">
                    <a:schemeClr val="dk1">
                      <a:alpha val="40000"/>
                    </a:schemeClr>
                  </a:outerShdw>
                </a:effectLst>
              </a:rPr>
              <a:t>http://bit.ly/peakit003-feedback </a:t>
            </a:r>
          </a:p>
        </p:txBody>
      </p:sp>
      <p:grpSp>
        <p:nvGrpSpPr>
          <p:cNvPr id="9" name="Group 8">
            <a:extLst>
              <a:ext uri="{FF2B5EF4-FFF2-40B4-BE49-F238E27FC236}">
                <a16:creationId xmlns:a16="http://schemas.microsoft.com/office/drawing/2014/main" id="{A03DDF98-3542-45EE-93D1-254BF34BD36B}"/>
              </a:ext>
            </a:extLst>
          </p:cNvPr>
          <p:cNvGrpSpPr/>
          <p:nvPr/>
        </p:nvGrpSpPr>
        <p:grpSpPr>
          <a:xfrm>
            <a:off x="874535" y="885764"/>
            <a:ext cx="3208620" cy="3450338"/>
            <a:chOff x="1180276" y="2106100"/>
            <a:chExt cx="3208620" cy="3450338"/>
          </a:xfrm>
        </p:grpSpPr>
        <p:sp>
          <p:nvSpPr>
            <p:cNvPr id="10" name="CasetăText 13">
              <a:extLst>
                <a:ext uri="{FF2B5EF4-FFF2-40B4-BE49-F238E27FC236}">
                  <a16:creationId xmlns:a16="http://schemas.microsoft.com/office/drawing/2014/main" id="{A3DEE1D7-52B3-4475-8166-2F7F88159BF7}"/>
                </a:ext>
              </a:extLst>
            </p:cNvPr>
            <p:cNvSpPr txBox="1"/>
            <p:nvPr/>
          </p:nvSpPr>
          <p:spPr>
            <a:xfrm>
              <a:off x="1180276" y="5187106"/>
              <a:ext cx="184731" cy="369332"/>
            </a:xfrm>
            <a:prstGeom prst="rect">
              <a:avLst/>
            </a:prstGeom>
            <a:noFill/>
          </p:spPr>
          <p:txBody>
            <a:bodyPr wrap="none" rtlCol="0">
              <a:spAutoFit/>
            </a:bodyPr>
            <a:lstStyle/>
            <a:p>
              <a:endParaRPr lang="en-US" dirty="0"/>
            </a:p>
          </p:txBody>
        </p:sp>
        <p:pic>
          <p:nvPicPr>
            <p:cNvPr id="12" name="Picture 2">
              <a:extLst>
                <a:ext uri="{FF2B5EF4-FFF2-40B4-BE49-F238E27FC236}">
                  <a16:creationId xmlns:a16="http://schemas.microsoft.com/office/drawing/2014/main" id="{95BD425A-F3E2-48C5-B6A3-A5939C9AC06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07890" y="2106100"/>
              <a:ext cx="3081006" cy="3081006"/>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3704368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setăText 4"/>
          <p:cNvSpPr txBox="1"/>
          <p:nvPr/>
        </p:nvSpPr>
        <p:spPr>
          <a:xfrm>
            <a:off x="460119" y="255348"/>
            <a:ext cx="11594592" cy="707886"/>
          </a:xfrm>
          <a:prstGeom prst="rect">
            <a:avLst/>
          </a:prstGeom>
          <a:noFill/>
        </p:spPr>
        <p:txBody>
          <a:bodyPr wrap="square" rtlCol="0">
            <a:spAutoFit/>
          </a:bodyPr>
          <a:lstStyle/>
          <a:p>
            <a:r>
              <a:rPr lang="en-US" sz="4000" dirty="0">
                <a:solidFill>
                  <a:srgbClr val="002060"/>
                </a:solidFill>
                <a:latin typeface="+mj-lt"/>
              </a:rPr>
              <a:t>Understanding Microservices</a:t>
            </a:r>
          </a:p>
        </p:txBody>
      </p:sp>
      <p:cxnSp>
        <p:nvCxnSpPr>
          <p:cNvPr id="19" name="Conector drept 18"/>
          <p:cNvCxnSpPr/>
          <p:nvPr/>
        </p:nvCxnSpPr>
        <p:spPr>
          <a:xfrm flipV="1">
            <a:off x="574740" y="1097280"/>
            <a:ext cx="3430332" cy="36576"/>
          </a:xfrm>
          <a:prstGeom prst="line">
            <a:avLst/>
          </a:prstGeom>
          <a:ln>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cxnSp>
        <p:nvCxnSpPr>
          <p:cNvPr id="20" name="Conector drept 19"/>
          <p:cNvCxnSpPr/>
          <p:nvPr/>
        </p:nvCxnSpPr>
        <p:spPr>
          <a:xfrm flipV="1">
            <a:off x="836868" y="1163200"/>
            <a:ext cx="3430332" cy="36576"/>
          </a:xfrm>
          <a:prstGeom prst="line">
            <a:avLst/>
          </a:prstGeom>
          <a:ln>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cxnSp>
        <p:nvCxnSpPr>
          <p:cNvPr id="21" name="Conector drept 20"/>
          <p:cNvCxnSpPr/>
          <p:nvPr/>
        </p:nvCxnSpPr>
        <p:spPr>
          <a:xfrm flipV="1">
            <a:off x="449129" y="1078992"/>
            <a:ext cx="3430332" cy="36576"/>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cxnSp>
        <p:nvCxnSpPr>
          <p:cNvPr id="22" name="Conector drept 21"/>
          <p:cNvCxnSpPr/>
          <p:nvPr/>
        </p:nvCxnSpPr>
        <p:spPr>
          <a:xfrm flipV="1">
            <a:off x="836868" y="1011969"/>
            <a:ext cx="3430332" cy="36576"/>
          </a:xfrm>
          <a:prstGeom prst="line">
            <a:avLst/>
          </a:prstGeom>
          <a:ln>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sp>
        <p:nvSpPr>
          <p:cNvPr id="8" name="Text Placeholder 2">
            <a:extLst>
              <a:ext uri="{FF2B5EF4-FFF2-40B4-BE49-F238E27FC236}">
                <a16:creationId xmlns:a16="http://schemas.microsoft.com/office/drawing/2014/main" id="{BA47D2D5-B52F-4C97-8A04-240E074BB356}"/>
              </a:ext>
            </a:extLst>
          </p:cNvPr>
          <p:cNvSpPr>
            <a:spLocks noGrp="1"/>
          </p:cNvSpPr>
          <p:nvPr>
            <p:ph type="body" idx="1"/>
          </p:nvPr>
        </p:nvSpPr>
        <p:spPr>
          <a:xfrm>
            <a:off x="460119" y="1587500"/>
            <a:ext cx="9293481" cy="4381500"/>
          </a:xfrm>
        </p:spPr>
        <p:txBody>
          <a:bodyPr>
            <a:normAutofit/>
          </a:bodyPr>
          <a:lstStyle/>
          <a:p>
            <a:pPr marL="457200" indent="-457200">
              <a:buFont typeface="Arial" panose="020B0604020202020204" pitchFamily="34" charset="0"/>
              <a:buChar char="•"/>
            </a:pPr>
            <a:r>
              <a:rPr lang="en-US" sz="3200" dirty="0"/>
              <a:t>An approach to application development.</a:t>
            </a:r>
          </a:p>
          <a:p>
            <a:pPr marL="457200" indent="-457200">
              <a:buFont typeface="Arial" panose="020B0604020202020204" pitchFamily="34" charset="0"/>
              <a:buChar char="•"/>
            </a:pPr>
            <a:r>
              <a:rPr lang="en-US" sz="3200" dirty="0"/>
              <a:t>A suite of modular components or services.</a:t>
            </a:r>
          </a:p>
          <a:p>
            <a:pPr marL="457200" indent="-457200">
              <a:buFont typeface="Arial" panose="020B0604020202020204" pitchFamily="34" charset="0"/>
              <a:buChar char="•"/>
            </a:pPr>
            <a:r>
              <a:rPr lang="en-US" sz="3200" dirty="0"/>
              <a:t>Each microservice is responsible for a single feature.</a:t>
            </a:r>
          </a:p>
          <a:p>
            <a:pPr marL="457200" indent="-457200">
              <a:buFont typeface="Arial" panose="020B0604020202020204" pitchFamily="34" charset="0"/>
              <a:buChar char="•"/>
            </a:pPr>
            <a:r>
              <a:rPr lang="en-US" sz="3200" dirty="0"/>
              <a:t>Communicate over well-defined APIs.</a:t>
            </a:r>
          </a:p>
          <a:p>
            <a:pPr marL="457200" indent="-457200">
              <a:buFont typeface="Arial" panose="020B0604020202020204" pitchFamily="34" charset="0"/>
              <a:buChar char="•"/>
            </a:pPr>
            <a:r>
              <a:rPr lang="en-US" sz="3200" dirty="0"/>
              <a:t>Running in its own process.</a:t>
            </a:r>
          </a:p>
          <a:p>
            <a:pPr marL="457200" indent="-457200">
              <a:buFont typeface="Arial" panose="020B0604020202020204" pitchFamily="34" charset="0"/>
              <a:buChar char="•"/>
            </a:pPr>
            <a:r>
              <a:rPr lang="en-US" sz="3200" dirty="0"/>
              <a:t>Built around business capabilities.</a:t>
            </a:r>
          </a:p>
        </p:txBody>
      </p:sp>
    </p:spTree>
    <p:extLst>
      <p:ext uri="{BB962C8B-B14F-4D97-AF65-F5344CB8AC3E}">
        <p14:creationId xmlns:p14="http://schemas.microsoft.com/office/powerpoint/2010/main" val="597197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setăText 4"/>
          <p:cNvSpPr txBox="1"/>
          <p:nvPr/>
        </p:nvSpPr>
        <p:spPr>
          <a:xfrm>
            <a:off x="460119" y="255348"/>
            <a:ext cx="11594592" cy="707886"/>
          </a:xfrm>
          <a:prstGeom prst="rect">
            <a:avLst/>
          </a:prstGeom>
          <a:noFill/>
        </p:spPr>
        <p:txBody>
          <a:bodyPr wrap="square" rtlCol="0">
            <a:spAutoFit/>
          </a:bodyPr>
          <a:lstStyle/>
          <a:p>
            <a:r>
              <a:rPr lang="en-US" sz="4000" dirty="0">
                <a:solidFill>
                  <a:srgbClr val="002060"/>
                </a:solidFill>
                <a:latin typeface="+mj-lt"/>
              </a:rPr>
              <a:t>Monolith vs Microservices</a:t>
            </a:r>
          </a:p>
        </p:txBody>
      </p:sp>
      <p:cxnSp>
        <p:nvCxnSpPr>
          <p:cNvPr id="19" name="Conector drept 18"/>
          <p:cNvCxnSpPr/>
          <p:nvPr/>
        </p:nvCxnSpPr>
        <p:spPr>
          <a:xfrm flipV="1">
            <a:off x="574740" y="1097280"/>
            <a:ext cx="3430332" cy="36576"/>
          </a:xfrm>
          <a:prstGeom prst="line">
            <a:avLst/>
          </a:prstGeom>
          <a:ln>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cxnSp>
        <p:nvCxnSpPr>
          <p:cNvPr id="20" name="Conector drept 19"/>
          <p:cNvCxnSpPr/>
          <p:nvPr/>
        </p:nvCxnSpPr>
        <p:spPr>
          <a:xfrm flipV="1">
            <a:off x="836868" y="1163200"/>
            <a:ext cx="3430332" cy="36576"/>
          </a:xfrm>
          <a:prstGeom prst="line">
            <a:avLst/>
          </a:prstGeom>
          <a:ln>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cxnSp>
        <p:nvCxnSpPr>
          <p:cNvPr id="21" name="Conector drept 20"/>
          <p:cNvCxnSpPr/>
          <p:nvPr/>
        </p:nvCxnSpPr>
        <p:spPr>
          <a:xfrm flipV="1">
            <a:off x="449129" y="1078992"/>
            <a:ext cx="3430332" cy="36576"/>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cxnSp>
        <p:nvCxnSpPr>
          <p:cNvPr id="22" name="Conector drept 21"/>
          <p:cNvCxnSpPr/>
          <p:nvPr/>
        </p:nvCxnSpPr>
        <p:spPr>
          <a:xfrm flipV="1">
            <a:off x="836868" y="1011969"/>
            <a:ext cx="3430332" cy="36576"/>
          </a:xfrm>
          <a:prstGeom prst="line">
            <a:avLst/>
          </a:prstGeom>
          <a:ln>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D878E5C3-1C06-4F9D-A461-7F43E70E81C0}"/>
              </a:ext>
            </a:extLst>
          </p:cNvPr>
          <p:cNvPicPr>
            <a:picLocks noChangeAspect="1"/>
          </p:cNvPicPr>
          <p:nvPr/>
        </p:nvPicPr>
        <p:blipFill>
          <a:blip r:embed="rId3"/>
          <a:stretch>
            <a:fillRect/>
          </a:stretch>
        </p:blipFill>
        <p:spPr>
          <a:xfrm>
            <a:off x="1793620" y="1782378"/>
            <a:ext cx="7477015" cy="3758184"/>
          </a:xfrm>
          <a:prstGeom prst="rect">
            <a:avLst/>
          </a:prstGeom>
        </p:spPr>
      </p:pic>
    </p:spTree>
    <p:extLst>
      <p:ext uri="{BB962C8B-B14F-4D97-AF65-F5344CB8AC3E}">
        <p14:creationId xmlns:p14="http://schemas.microsoft.com/office/powerpoint/2010/main" val="38955556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setăText 4"/>
          <p:cNvSpPr txBox="1"/>
          <p:nvPr/>
        </p:nvSpPr>
        <p:spPr>
          <a:xfrm>
            <a:off x="460119" y="255348"/>
            <a:ext cx="11594592" cy="707886"/>
          </a:xfrm>
          <a:prstGeom prst="rect">
            <a:avLst/>
          </a:prstGeom>
          <a:noFill/>
        </p:spPr>
        <p:txBody>
          <a:bodyPr wrap="square" rtlCol="0">
            <a:spAutoFit/>
          </a:bodyPr>
          <a:lstStyle/>
          <a:p>
            <a:r>
              <a:rPr lang="en-US" sz="4000" dirty="0">
                <a:solidFill>
                  <a:srgbClr val="002060"/>
                </a:solidFill>
                <a:latin typeface="+mj-lt"/>
              </a:rPr>
              <a:t>Monolith vs Microservices</a:t>
            </a:r>
          </a:p>
        </p:txBody>
      </p:sp>
      <p:cxnSp>
        <p:nvCxnSpPr>
          <p:cNvPr id="19" name="Conector drept 18"/>
          <p:cNvCxnSpPr/>
          <p:nvPr/>
        </p:nvCxnSpPr>
        <p:spPr>
          <a:xfrm flipV="1">
            <a:off x="574740" y="1097280"/>
            <a:ext cx="3430332" cy="36576"/>
          </a:xfrm>
          <a:prstGeom prst="line">
            <a:avLst/>
          </a:prstGeom>
          <a:ln>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cxnSp>
        <p:nvCxnSpPr>
          <p:cNvPr id="20" name="Conector drept 19"/>
          <p:cNvCxnSpPr/>
          <p:nvPr/>
        </p:nvCxnSpPr>
        <p:spPr>
          <a:xfrm flipV="1">
            <a:off x="836868" y="1163200"/>
            <a:ext cx="3430332" cy="36576"/>
          </a:xfrm>
          <a:prstGeom prst="line">
            <a:avLst/>
          </a:prstGeom>
          <a:ln>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cxnSp>
        <p:nvCxnSpPr>
          <p:cNvPr id="21" name="Conector drept 20"/>
          <p:cNvCxnSpPr/>
          <p:nvPr/>
        </p:nvCxnSpPr>
        <p:spPr>
          <a:xfrm flipV="1">
            <a:off x="449129" y="1078992"/>
            <a:ext cx="3430332" cy="36576"/>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cxnSp>
        <p:nvCxnSpPr>
          <p:cNvPr id="22" name="Conector drept 21"/>
          <p:cNvCxnSpPr/>
          <p:nvPr/>
        </p:nvCxnSpPr>
        <p:spPr>
          <a:xfrm flipV="1">
            <a:off x="836868" y="1011969"/>
            <a:ext cx="3430332" cy="36576"/>
          </a:xfrm>
          <a:prstGeom prst="line">
            <a:avLst/>
          </a:prstGeom>
          <a:ln>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pic>
        <p:nvPicPr>
          <p:cNvPr id="2" name="Graphic 1">
            <a:extLst>
              <a:ext uri="{FF2B5EF4-FFF2-40B4-BE49-F238E27FC236}">
                <a16:creationId xmlns:a16="http://schemas.microsoft.com/office/drawing/2014/main" id="{95E8204B-694E-40A3-AD3C-1E0E8179F76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752600" y="1894325"/>
            <a:ext cx="6934200" cy="3667125"/>
          </a:xfrm>
          <a:prstGeom prst="rect">
            <a:avLst/>
          </a:prstGeom>
        </p:spPr>
      </p:pic>
    </p:spTree>
    <p:extLst>
      <p:ext uri="{BB962C8B-B14F-4D97-AF65-F5344CB8AC3E}">
        <p14:creationId xmlns:p14="http://schemas.microsoft.com/office/powerpoint/2010/main" val="2260380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setăText 4"/>
          <p:cNvSpPr txBox="1"/>
          <p:nvPr/>
        </p:nvSpPr>
        <p:spPr>
          <a:xfrm>
            <a:off x="460119" y="255348"/>
            <a:ext cx="11594592" cy="707886"/>
          </a:xfrm>
          <a:prstGeom prst="rect">
            <a:avLst/>
          </a:prstGeom>
          <a:noFill/>
        </p:spPr>
        <p:txBody>
          <a:bodyPr wrap="square" rtlCol="0">
            <a:spAutoFit/>
          </a:bodyPr>
          <a:lstStyle/>
          <a:p>
            <a:r>
              <a:rPr lang="en-US" sz="4000" dirty="0">
                <a:solidFill>
                  <a:srgbClr val="002060"/>
                </a:solidFill>
                <a:latin typeface="+mj-lt"/>
              </a:rPr>
              <a:t>Monolith vs Microservices</a:t>
            </a:r>
          </a:p>
        </p:txBody>
      </p:sp>
      <p:cxnSp>
        <p:nvCxnSpPr>
          <p:cNvPr id="19" name="Conector drept 18"/>
          <p:cNvCxnSpPr/>
          <p:nvPr/>
        </p:nvCxnSpPr>
        <p:spPr>
          <a:xfrm flipV="1">
            <a:off x="574740" y="1097280"/>
            <a:ext cx="3430332" cy="36576"/>
          </a:xfrm>
          <a:prstGeom prst="line">
            <a:avLst/>
          </a:prstGeom>
          <a:ln>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cxnSp>
        <p:nvCxnSpPr>
          <p:cNvPr id="20" name="Conector drept 19"/>
          <p:cNvCxnSpPr/>
          <p:nvPr/>
        </p:nvCxnSpPr>
        <p:spPr>
          <a:xfrm flipV="1">
            <a:off x="836868" y="1163200"/>
            <a:ext cx="3430332" cy="36576"/>
          </a:xfrm>
          <a:prstGeom prst="line">
            <a:avLst/>
          </a:prstGeom>
          <a:ln>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cxnSp>
        <p:nvCxnSpPr>
          <p:cNvPr id="21" name="Conector drept 20"/>
          <p:cNvCxnSpPr/>
          <p:nvPr/>
        </p:nvCxnSpPr>
        <p:spPr>
          <a:xfrm flipV="1">
            <a:off x="449129" y="1078992"/>
            <a:ext cx="3430332" cy="36576"/>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cxnSp>
        <p:nvCxnSpPr>
          <p:cNvPr id="22" name="Conector drept 21"/>
          <p:cNvCxnSpPr/>
          <p:nvPr/>
        </p:nvCxnSpPr>
        <p:spPr>
          <a:xfrm flipV="1">
            <a:off x="836868" y="1011969"/>
            <a:ext cx="3430332" cy="36576"/>
          </a:xfrm>
          <a:prstGeom prst="line">
            <a:avLst/>
          </a:prstGeom>
          <a:ln>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4CEA0374-5067-48F3-BED1-AC058988C6DE}"/>
              </a:ext>
            </a:extLst>
          </p:cNvPr>
          <p:cNvPicPr>
            <a:picLocks noChangeAspect="1"/>
          </p:cNvPicPr>
          <p:nvPr/>
        </p:nvPicPr>
        <p:blipFill>
          <a:blip r:embed="rId3"/>
          <a:stretch>
            <a:fillRect/>
          </a:stretch>
        </p:blipFill>
        <p:spPr>
          <a:xfrm>
            <a:off x="1476376" y="1791132"/>
            <a:ext cx="8271689" cy="3903667"/>
          </a:xfrm>
          <a:prstGeom prst="rect">
            <a:avLst/>
          </a:prstGeom>
        </p:spPr>
      </p:pic>
    </p:spTree>
    <p:extLst>
      <p:ext uri="{BB962C8B-B14F-4D97-AF65-F5344CB8AC3E}">
        <p14:creationId xmlns:p14="http://schemas.microsoft.com/office/powerpoint/2010/main" val="1647595793"/>
      </p:ext>
    </p:extLst>
  </p:cSld>
  <p:clrMapOvr>
    <a:masterClrMapping/>
  </p:clrMapOvr>
</p:sld>
</file>

<file path=ppt/theme/theme1.xml><?xml version="1.0" encoding="utf-8"?>
<a:theme xmlns:a="http://schemas.openxmlformats.org/drawingml/2006/main" name="Slice">
  <a:themeElements>
    <a:clrScheme name="Slice">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Slice">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13FEC7C6-62A9-40C4-99D2-581AACACAA2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Slice</Template>
  <TotalTime>7499</TotalTime>
  <Words>1461</Words>
  <Application>Microsoft Office PowerPoint</Application>
  <PresentationFormat>Widescreen</PresentationFormat>
  <Paragraphs>208</Paragraphs>
  <Slides>51</Slides>
  <Notes>42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51</vt:i4>
      </vt:variant>
    </vt:vector>
  </HeadingPairs>
  <TitlesOfParts>
    <vt:vector size="56" baseType="lpstr">
      <vt:lpstr>Arial</vt:lpstr>
      <vt:lpstr>Calibri</vt:lpstr>
      <vt:lpstr>Century Gothic</vt:lpstr>
      <vt:lpstr>Wingdings 3</vt:lpstr>
      <vt:lpstr>Slice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Feedback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Microservices Architectural Design Patterns</dc:title>
  <dc:creator>Igor Jigan</dc:creator>
  <cp:lastModifiedBy>Igor Jigan</cp:lastModifiedBy>
  <cp:revision>48</cp:revision>
  <dcterms:created xsi:type="dcterms:W3CDTF">2020-10-04T07:26:33Z</dcterms:created>
  <dcterms:modified xsi:type="dcterms:W3CDTF">2020-10-17T18:32:08Z</dcterms:modified>
</cp:coreProperties>
</file>